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2"/>
    <p:sldId id="26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9" r:id="rId26"/>
    <p:sldId id="311" r:id="rId27"/>
    <p:sldId id="312" r:id="rId28"/>
    <p:sldId id="313" r:id="rId29"/>
    <p:sldId id="314" r:id="rId30"/>
    <p:sldId id="316" r:id="rId31"/>
    <p:sldId id="315" r:id="rId32"/>
    <p:sldId id="320" r:id="rId33"/>
    <p:sldId id="321" r:id="rId34"/>
    <p:sldId id="298" r:id="rId35"/>
    <p:sldId id="299" r:id="rId36"/>
    <p:sldId id="300" r:id="rId37"/>
    <p:sldId id="317" r:id="rId38"/>
    <p:sldId id="318" r:id="rId39"/>
    <p:sldId id="270" r:id="rId40"/>
    <p:sldId id="285" r:id="rId41"/>
    <p:sldId id="284" r:id="rId42"/>
  </p:sldIdLst>
  <p:sldSz cx="24384000" cy="13716000"/>
  <p:notesSz cx="6858000" cy="9144000"/>
  <p:embeddedFontLst>
    <p:embeddedFont>
      <p:font typeface="Avenir" panose="02000503020000020003" pitchFamily="2" charset="0"/>
      <p:regular r:id="rId44"/>
      <p:italic r:id="rId45"/>
    </p:embeddedFont>
    <p:embeddedFont>
      <p:font typeface="Avenir Book" panose="02000503020000020003" pitchFamily="2" charset="0"/>
      <p:regular r:id="rId46"/>
      <p:italic r:id="rId47"/>
    </p:embeddedFont>
    <p:embeddedFont>
      <p:font typeface="Avenir Medium" panose="02000503020000020003" pitchFamily="2" charset="0"/>
      <p:regular r:id="rId48"/>
      <p: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Comic Sans MS" panose="030F0902030302020204" pitchFamily="66" charset="0"/>
      <p:regular r:id="rId55"/>
    </p:embeddedFont>
    <p:embeddedFont>
      <p:font typeface="Monotype Corsiva" panose="03010101010201010101" pitchFamily="66" charset="0"/>
      <p:regular r:id="rId56"/>
    </p:embeddedFont>
    <p:embeddedFont>
      <p:font typeface="OCRB" panose="020B0609020202020204" pitchFamily="49" charset="77"/>
      <p:regular r:id="rId57"/>
    </p:embeddedFont>
    <p:embeddedFont>
      <p:font typeface="Open Sans ExtraBold" panose="020B0606030504020204" pitchFamily="34" charset="0"/>
      <p:bold r:id="rId58"/>
      <p:italic r:id="rId59"/>
      <p:boldItalic r:id="rId60"/>
    </p:embeddedFont>
    <p:embeddedFont>
      <p:font typeface="Open Sans Light" panose="020B0306030504020204" pitchFamily="34" charset="0"/>
      <p:regular r:id="rId61"/>
      <p:italic r:id="rId62"/>
    </p:embeddedFont>
    <p:embeddedFont>
      <p:font typeface="Open Sans Semibold" panose="020B0606030504020204" pitchFamily="34" charset="0"/>
      <p:regular r:id="rId63"/>
      <p:bold r:id="rId64"/>
      <p:italic r:id="rId65"/>
      <p:boldItalic r:id="rId6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 autoAdjust="0"/>
    <p:restoredTop sz="87813"/>
  </p:normalViewPr>
  <p:slideViewPr>
    <p:cSldViewPr snapToGrid="0" snapToObjects="1">
      <p:cViewPr varScale="1">
        <p:scale>
          <a:sx n="48" d="100"/>
          <a:sy n="48" d="100"/>
        </p:scale>
        <p:origin x="1136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NP-Completeness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C43A-933C-AF21-48B8-E6AFAB9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3C1BE-3257-245E-16ED-577FA93A7D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NP Algorithms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03B99-7FBC-2C2A-FD5A-1DC57472C7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en-US" sz="4400" b="1" dirty="0"/>
              <a:t>Class NP</a:t>
            </a:r>
            <a:r>
              <a:rPr lang="en-US" altLang="en-US" sz="4400" dirty="0"/>
              <a:t> consists of problems that could be solved by NP algorithms </a:t>
            </a:r>
          </a:p>
          <a:p>
            <a:pPr lvl="1">
              <a:lnSpc>
                <a:spcPct val="130000"/>
              </a:lnSpc>
            </a:pPr>
            <a:r>
              <a:rPr lang="en-US" altLang="en-US" sz="4400" dirty="0"/>
              <a:t>i.e., verifiable in polynomial time</a:t>
            </a:r>
          </a:p>
          <a:p>
            <a:pPr>
              <a:lnSpc>
                <a:spcPct val="130000"/>
              </a:lnSpc>
            </a:pPr>
            <a:r>
              <a:rPr lang="en-US" altLang="en-US" sz="4400" dirty="0">
                <a:solidFill>
                  <a:schemeClr val="accent4"/>
                </a:solidFill>
              </a:rPr>
              <a:t>Verifiable? </a:t>
            </a:r>
            <a:r>
              <a:rPr lang="en-US" altLang="en-US" sz="4400" dirty="0"/>
              <a:t>If we were given a “certificate” of a solution, we could verify that the certificate is correct in time polynomial to the size of the input</a:t>
            </a:r>
          </a:p>
          <a:p>
            <a:pPr>
              <a:lnSpc>
                <a:spcPct val="130000"/>
              </a:lnSpc>
            </a:pPr>
            <a:r>
              <a:rPr lang="en-US" altLang="en-US" sz="4400" i="1" u="sng" dirty="0">
                <a:solidFill>
                  <a:schemeClr val="accent4"/>
                </a:solidFill>
              </a:rPr>
              <a:t>Warning:</a:t>
            </a:r>
            <a:r>
              <a:rPr lang="en-US" altLang="en-US" sz="4400" i="1" dirty="0">
                <a:solidFill>
                  <a:schemeClr val="accent4"/>
                </a:solidFill>
              </a:rPr>
              <a:t> NP does </a:t>
            </a:r>
            <a:r>
              <a:rPr lang="en-US" altLang="en-US" sz="4400" b="1" i="1" dirty="0">
                <a:solidFill>
                  <a:schemeClr val="accent4"/>
                </a:solidFill>
              </a:rPr>
              <a:t>not</a:t>
            </a:r>
            <a:r>
              <a:rPr lang="en-US" altLang="en-US" sz="4400" i="1" dirty="0">
                <a:solidFill>
                  <a:schemeClr val="accent4"/>
                </a:solidFill>
              </a:rPr>
              <a:t> mean “non-polynomial”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028453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F196-3034-8EDF-AEA1-FD89995F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4F454-52B4-73EE-3E73-19D9D4B67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E3B0C-6B3B-3615-A4B6-34A9866D28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en-US" altLang="en-US" sz="4400" dirty="0"/>
              <a:t>Any problem in P is also in NP: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4400" dirty="0"/>
              <a:t>				P </a:t>
            </a:r>
            <a:r>
              <a:rPr lang="en-US" altLang="en-US" sz="4400" dirty="0">
                <a:sym typeface="Symbol" pitchFamily="2" charset="2"/>
              </a:rPr>
              <a:t> NP</a:t>
            </a:r>
          </a:p>
          <a:p>
            <a:pPr>
              <a:lnSpc>
                <a:spcPct val="140000"/>
              </a:lnSpc>
            </a:pPr>
            <a:r>
              <a:rPr lang="en-US" altLang="en-US" sz="4400" dirty="0"/>
              <a:t>The big (and </a:t>
            </a:r>
            <a:r>
              <a:rPr lang="en-US" altLang="en-US" sz="4400" b="1" dirty="0"/>
              <a:t>open question</a:t>
            </a:r>
            <a:r>
              <a:rPr lang="en-US" altLang="en-US" sz="4400" dirty="0"/>
              <a:t>) is whether NP </a:t>
            </a:r>
            <a:r>
              <a:rPr lang="en-US" altLang="en-US" sz="4400" dirty="0">
                <a:sym typeface="Symbol" pitchFamily="2" charset="2"/>
              </a:rPr>
              <a:t> P</a:t>
            </a:r>
            <a:r>
              <a:rPr lang="en-US" altLang="en-US" sz="4400" dirty="0"/>
              <a:t> or P = NP</a:t>
            </a:r>
          </a:p>
          <a:p>
            <a:pPr lvl="1">
              <a:lnSpc>
                <a:spcPct val="140000"/>
              </a:lnSpc>
            </a:pPr>
            <a:r>
              <a:rPr lang="en-US" altLang="en-US" sz="4400" dirty="0"/>
              <a:t>i.e., if it is always easy to check a solution, should it also be easy to find a solution?</a:t>
            </a:r>
          </a:p>
          <a:p>
            <a:pPr>
              <a:lnSpc>
                <a:spcPct val="140000"/>
              </a:lnSpc>
            </a:pPr>
            <a:r>
              <a:rPr lang="en-US" altLang="en-US" sz="4400" dirty="0"/>
              <a:t>Most computer scientists believe that this is false but we do not have a proof</a:t>
            </a:r>
          </a:p>
          <a:p>
            <a:pPr>
              <a:lnSpc>
                <a:spcPct val="140000"/>
              </a:lnSpc>
            </a:pPr>
            <a:r>
              <a:rPr lang="en-US" altLang="en-US" sz="4400" dirty="0">
                <a:solidFill>
                  <a:schemeClr val="accent4"/>
                </a:solidFill>
                <a:latin typeface="Avenir Medium" panose="02000503020000020003" pitchFamily="2" charset="0"/>
              </a:rPr>
              <a:t>As a matter of fact, this so-called P vs NP problem has been one of the deepest, most perplexing open research problems in theoretical computer science since it was first posed in 1971!</a:t>
            </a:r>
          </a:p>
          <a:p>
            <a:pPr>
              <a:lnSpc>
                <a:spcPct val="140000"/>
              </a:lnSpc>
            </a:pPr>
            <a:endParaRPr lang="en-US" altLang="en-US" sz="4400" dirty="0"/>
          </a:p>
          <a:p>
            <a:pPr>
              <a:lnSpc>
                <a:spcPct val="140000"/>
              </a:lnSpc>
            </a:pPr>
            <a:endParaRPr lang="en-US" altLang="en-US" sz="4400" dirty="0"/>
          </a:p>
          <a:p>
            <a:endParaRPr lang="en-US" sz="4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65131C-A2B6-9B09-F847-24B4D911CB01}"/>
              </a:ext>
            </a:extLst>
          </p:cNvPr>
          <p:cNvGrpSpPr/>
          <p:nvPr/>
        </p:nvGrpSpPr>
        <p:grpSpPr>
          <a:xfrm>
            <a:off x="16882946" y="3284951"/>
            <a:ext cx="5007111" cy="3604517"/>
            <a:chOff x="5913438" y="1247775"/>
            <a:chExt cx="2108200" cy="151765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272CC863-F15F-40CB-B780-51C34AF3F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1247775"/>
              <a:ext cx="2108200" cy="1517650"/>
            </a:xfrm>
            <a:custGeom>
              <a:avLst/>
              <a:gdLst>
                <a:gd name="T0" fmla="*/ 451 w 1328"/>
                <a:gd name="T1" fmla="*/ 16 h 956"/>
                <a:gd name="T2" fmla="*/ 345 w 1328"/>
                <a:gd name="T3" fmla="*/ 30 h 956"/>
                <a:gd name="T4" fmla="*/ 288 w 1328"/>
                <a:gd name="T5" fmla="*/ 44 h 956"/>
                <a:gd name="T6" fmla="*/ 206 w 1328"/>
                <a:gd name="T7" fmla="*/ 92 h 956"/>
                <a:gd name="T8" fmla="*/ 144 w 1328"/>
                <a:gd name="T9" fmla="*/ 198 h 956"/>
                <a:gd name="T10" fmla="*/ 129 w 1328"/>
                <a:gd name="T11" fmla="*/ 275 h 956"/>
                <a:gd name="T12" fmla="*/ 86 w 1328"/>
                <a:gd name="T13" fmla="*/ 323 h 956"/>
                <a:gd name="T14" fmla="*/ 19 w 1328"/>
                <a:gd name="T15" fmla="*/ 409 h 956"/>
                <a:gd name="T16" fmla="*/ 0 w 1328"/>
                <a:gd name="T17" fmla="*/ 476 h 956"/>
                <a:gd name="T18" fmla="*/ 33 w 1328"/>
                <a:gd name="T19" fmla="*/ 587 h 956"/>
                <a:gd name="T20" fmla="*/ 86 w 1328"/>
                <a:gd name="T21" fmla="*/ 630 h 956"/>
                <a:gd name="T22" fmla="*/ 110 w 1328"/>
                <a:gd name="T23" fmla="*/ 664 h 956"/>
                <a:gd name="T24" fmla="*/ 235 w 1328"/>
                <a:gd name="T25" fmla="*/ 740 h 956"/>
                <a:gd name="T26" fmla="*/ 374 w 1328"/>
                <a:gd name="T27" fmla="*/ 788 h 956"/>
                <a:gd name="T28" fmla="*/ 432 w 1328"/>
                <a:gd name="T29" fmla="*/ 808 h 956"/>
                <a:gd name="T30" fmla="*/ 465 w 1328"/>
                <a:gd name="T31" fmla="*/ 817 h 956"/>
                <a:gd name="T32" fmla="*/ 557 w 1328"/>
                <a:gd name="T33" fmla="*/ 856 h 956"/>
                <a:gd name="T34" fmla="*/ 600 w 1328"/>
                <a:gd name="T35" fmla="*/ 870 h 956"/>
                <a:gd name="T36" fmla="*/ 696 w 1328"/>
                <a:gd name="T37" fmla="*/ 889 h 956"/>
                <a:gd name="T38" fmla="*/ 787 w 1328"/>
                <a:gd name="T39" fmla="*/ 913 h 956"/>
                <a:gd name="T40" fmla="*/ 845 w 1328"/>
                <a:gd name="T41" fmla="*/ 937 h 956"/>
                <a:gd name="T42" fmla="*/ 888 w 1328"/>
                <a:gd name="T43" fmla="*/ 956 h 956"/>
                <a:gd name="T44" fmla="*/ 1041 w 1328"/>
                <a:gd name="T45" fmla="*/ 937 h 956"/>
                <a:gd name="T46" fmla="*/ 1113 w 1328"/>
                <a:gd name="T47" fmla="*/ 904 h 956"/>
                <a:gd name="T48" fmla="*/ 1185 w 1328"/>
                <a:gd name="T49" fmla="*/ 856 h 956"/>
                <a:gd name="T50" fmla="*/ 1243 w 1328"/>
                <a:gd name="T51" fmla="*/ 764 h 956"/>
                <a:gd name="T52" fmla="*/ 1277 w 1328"/>
                <a:gd name="T53" fmla="*/ 702 h 956"/>
                <a:gd name="T54" fmla="*/ 1291 w 1328"/>
                <a:gd name="T55" fmla="*/ 664 h 956"/>
                <a:gd name="T56" fmla="*/ 1310 w 1328"/>
                <a:gd name="T57" fmla="*/ 592 h 956"/>
                <a:gd name="T58" fmla="*/ 1214 w 1328"/>
                <a:gd name="T59" fmla="*/ 260 h 956"/>
                <a:gd name="T60" fmla="*/ 1142 w 1328"/>
                <a:gd name="T61" fmla="*/ 198 h 956"/>
                <a:gd name="T62" fmla="*/ 1094 w 1328"/>
                <a:gd name="T63" fmla="*/ 150 h 956"/>
                <a:gd name="T64" fmla="*/ 1032 w 1328"/>
                <a:gd name="T65" fmla="*/ 102 h 956"/>
                <a:gd name="T66" fmla="*/ 883 w 1328"/>
                <a:gd name="T67" fmla="*/ 40 h 956"/>
                <a:gd name="T68" fmla="*/ 691 w 1328"/>
                <a:gd name="T69" fmla="*/ 25 h 956"/>
                <a:gd name="T70" fmla="*/ 451 w 1328"/>
                <a:gd name="T71" fmla="*/ 1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28" h="956">
                  <a:moveTo>
                    <a:pt x="451" y="16"/>
                  </a:moveTo>
                  <a:cubicBezTo>
                    <a:pt x="400" y="19"/>
                    <a:pt x="386" y="20"/>
                    <a:pt x="345" y="30"/>
                  </a:cubicBezTo>
                  <a:cubicBezTo>
                    <a:pt x="326" y="35"/>
                    <a:pt x="288" y="44"/>
                    <a:pt x="288" y="44"/>
                  </a:cubicBezTo>
                  <a:cubicBezTo>
                    <a:pt x="261" y="61"/>
                    <a:pt x="235" y="78"/>
                    <a:pt x="206" y="92"/>
                  </a:cubicBezTo>
                  <a:cubicBezTo>
                    <a:pt x="175" y="125"/>
                    <a:pt x="160" y="156"/>
                    <a:pt x="144" y="198"/>
                  </a:cubicBezTo>
                  <a:cubicBezTo>
                    <a:pt x="141" y="222"/>
                    <a:pt x="140" y="252"/>
                    <a:pt x="129" y="275"/>
                  </a:cubicBezTo>
                  <a:cubicBezTo>
                    <a:pt x="119" y="296"/>
                    <a:pt x="103" y="308"/>
                    <a:pt x="86" y="323"/>
                  </a:cubicBezTo>
                  <a:cubicBezTo>
                    <a:pt x="59" y="346"/>
                    <a:pt x="35" y="378"/>
                    <a:pt x="19" y="409"/>
                  </a:cubicBezTo>
                  <a:cubicBezTo>
                    <a:pt x="14" y="432"/>
                    <a:pt x="6" y="453"/>
                    <a:pt x="0" y="476"/>
                  </a:cubicBezTo>
                  <a:cubicBezTo>
                    <a:pt x="3" y="513"/>
                    <a:pt x="7" y="557"/>
                    <a:pt x="33" y="587"/>
                  </a:cubicBezTo>
                  <a:cubicBezTo>
                    <a:pt x="50" y="607"/>
                    <a:pt x="69" y="613"/>
                    <a:pt x="86" y="630"/>
                  </a:cubicBezTo>
                  <a:cubicBezTo>
                    <a:pt x="96" y="640"/>
                    <a:pt x="100" y="655"/>
                    <a:pt x="110" y="664"/>
                  </a:cubicBezTo>
                  <a:cubicBezTo>
                    <a:pt x="143" y="694"/>
                    <a:pt x="193" y="728"/>
                    <a:pt x="235" y="740"/>
                  </a:cubicBezTo>
                  <a:cubicBezTo>
                    <a:pt x="262" y="759"/>
                    <a:pt x="341" y="784"/>
                    <a:pt x="374" y="788"/>
                  </a:cubicBezTo>
                  <a:cubicBezTo>
                    <a:pt x="393" y="795"/>
                    <a:pt x="413" y="803"/>
                    <a:pt x="432" y="808"/>
                  </a:cubicBezTo>
                  <a:cubicBezTo>
                    <a:pt x="443" y="811"/>
                    <a:pt x="465" y="817"/>
                    <a:pt x="465" y="817"/>
                  </a:cubicBezTo>
                  <a:cubicBezTo>
                    <a:pt x="487" y="832"/>
                    <a:pt x="531" y="850"/>
                    <a:pt x="557" y="856"/>
                  </a:cubicBezTo>
                  <a:cubicBezTo>
                    <a:pt x="575" y="867"/>
                    <a:pt x="579" y="877"/>
                    <a:pt x="600" y="870"/>
                  </a:cubicBezTo>
                  <a:cubicBezTo>
                    <a:pt x="633" y="881"/>
                    <a:pt x="661" y="885"/>
                    <a:pt x="696" y="889"/>
                  </a:cubicBezTo>
                  <a:cubicBezTo>
                    <a:pt x="724" y="896"/>
                    <a:pt x="762" y="900"/>
                    <a:pt x="787" y="913"/>
                  </a:cubicBezTo>
                  <a:cubicBezTo>
                    <a:pt x="831" y="935"/>
                    <a:pt x="811" y="929"/>
                    <a:pt x="845" y="937"/>
                  </a:cubicBezTo>
                  <a:cubicBezTo>
                    <a:pt x="860" y="947"/>
                    <a:pt x="871" y="951"/>
                    <a:pt x="888" y="956"/>
                  </a:cubicBezTo>
                  <a:cubicBezTo>
                    <a:pt x="959" y="953"/>
                    <a:pt x="980" y="951"/>
                    <a:pt x="1041" y="937"/>
                  </a:cubicBezTo>
                  <a:cubicBezTo>
                    <a:pt x="1059" y="920"/>
                    <a:pt x="1088" y="909"/>
                    <a:pt x="1113" y="904"/>
                  </a:cubicBezTo>
                  <a:cubicBezTo>
                    <a:pt x="1137" y="888"/>
                    <a:pt x="1158" y="869"/>
                    <a:pt x="1185" y="856"/>
                  </a:cubicBezTo>
                  <a:cubicBezTo>
                    <a:pt x="1202" y="823"/>
                    <a:pt x="1222" y="794"/>
                    <a:pt x="1243" y="764"/>
                  </a:cubicBezTo>
                  <a:cubicBezTo>
                    <a:pt x="1256" y="745"/>
                    <a:pt x="1277" y="702"/>
                    <a:pt x="1277" y="702"/>
                  </a:cubicBezTo>
                  <a:cubicBezTo>
                    <a:pt x="1287" y="643"/>
                    <a:pt x="1273" y="705"/>
                    <a:pt x="1291" y="664"/>
                  </a:cubicBezTo>
                  <a:cubicBezTo>
                    <a:pt x="1300" y="642"/>
                    <a:pt x="1303" y="615"/>
                    <a:pt x="1310" y="592"/>
                  </a:cubicBezTo>
                  <a:cubicBezTo>
                    <a:pt x="1328" y="472"/>
                    <a:pt x="1293" y="352"/>
                    <a:pt x="1214" y="260"/>
                  </a:cubicBezTo>
                  <a:cubicBezTo>
                    <a:pt x="1193" y="236"/>
                    <a:pt x="1164" y="220"/>
                    <a:pt x="1142" y="198"/>
                  </a:cubicBezTo>
                  <a:cubicBezTo>
                    <a:pt x="1125" y="181"/>
                    <a:pt x="1115" y="164"/>
                    <a:pt x="1094" y="150"/>
                  </a:cubicBezTo>
                  <a:cubicBezTo>
                    <a:pt x="1087" y="130"/>
                    <a:pt x="1053" y="110"/>
                    <a:pt x="1032" y="102"/>
                  </a:cubicBezTo>
                  <a:cubicBezTo>
                    <a:pt x="988" y="69"/>
                    <a:pt x="937" y="49"/>
                    <a:pt x="883" y="40"/>
                  </a:cubicBezTo>
                  <a:cubicBezTo>
                    <a:pt x="828" y="20"/>
                    <a:pt x="737" y="27"/>
                    <a:pt x="691" y="25"/>
                  </a:cubicBezTo>
                  <a:cubicBezTo>
                    <a:pt x="615" y="15"/>
                    <a:pt x="526" y="0"/>
                    <a:pt x="451" y="16"/>
                  </a:cubicBezTo>
                  <a:close/>
                </a:path>
              </a:pathLst>
            </a:cu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3282170-C4E6-E911-01DA-1E16E34A5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763" y="1387475"/>
              <a:ext cx="755650" cy="682625"/>
            </a:xfrm>
            <a:custGeom>
              <a:avLst/>
              <a:gdLst>
                <a:gd name="T0" fmla="*/ 120 w 476"/>
                <a:gd name="T1" fmla="*/ 27 h 430"/>
                <a:gd name="T2" fmla="*/ 62 w 476"/>
                <a:gd name="T3" fmla="*/ 75 h 430"/>
                <a:gd name="T4" fmla="*/ 14 w 476"/>
                <a:gd name="T5" fmla="*/ 147 h 430"/>
                <a:gd name="T6" fmla="*/ 0 w 476"/>
                <a:gd name="T7" fmla="*/ 204 h 430"/>
                <a:gd name="T8" fmla="*/ 5 w 476"/>
                <a:gd name="T9" fmla="*/ 267 h 430"/>
                <a:gd name="T10" fmla="*/ 29 w 476"/>
                <a:gd name="T11" fmla="*/ 315 h 430"/>
                <a:gd name="T12" fmla="*/ 125 w 476"/>
                <a:gd name="T13" fmla="*/ 430 h 430"/>
                <a:gd name="T14" fmla="*/ 178 w 476"/>
                <a:gd name="T15" fmla="*/ 420 h 430"/>
                <a:gd name="T16" fmla="*/ 235 w 476"/>
                <a:gd name="T17" fmla="*/ 377 h 430"/>
                <a:gd name="T18" fmla="*/ 269 w 476"/>
                <a:gd name="T19" fmla="*/ 339 h 430"/>
                <a:gd name="T20" fmla="*/ 312 w 476"/>
                <a:gd name="T21" fmla="*/ 267 h 430"/>
                <a:gd name="T22" fmla="*/ 437 w 476"/>
                <a:gd name="T23" fmla="*/ 224 h 430"/>
                <a:gd name="T24" fmla="*/ 475 w 476"/>
                <a:gd name="T25" fmla="*/ 176 h 430"/>
                <a:gd name="T26" fmla="*/ 470 w 476"/>
                <a:gd name="T27" fmla="*/ 123 h 430"/>
                <a:gd name="T28" fmla="*/ 456 w 476"/>
                <a:gd name="T29" fmla="*/ 118 h 430"/>
                <a:gd name="T30" fmla="*/ 389 w 476"/>
                <a:gd name="T31" fmla="*/ 70 h 430"/>
                <a:gd name="T32" fmla="*/ 274 w 476"/>
                <a:gd name="T33" fmla="*/ 22 h 430"/>
                <a:gd name="T34" fmla="*/ 182 w 476"/>
                <a:gd name="T35" fmla="*/ 12 h 430"/>
                <a:gd name="T36" fmla="*/ 120 w 476"/>
                <a:gd name="T37" fmla="*/ 36 h 430"/>
                <a:gd name="T38" fmla="*/ 120 w 476"/>
                <a:gd name="T39" fmla="*/ 27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6" h="430">
                  <a:moveTo>
                    <a:pt x="120" y="27"/>
                  </a:moveTo>
                  <a:cubicBezTo>
                    <a:pt x="103" y="44"/>
                    <a:pt x="83" y="61"/>
                    <a:pt x="62" y="75"/>
                  </a:cubicBezTo>
                  <a:cubicBezTo>
                    <a:pt x="45" y="99"/>
                    <a:pt x="28" y="121"/>
                    <a:pt x="14" y="147"/>
                  </a:cubicBezTo>
                  <a:cubicBezTo>
                    <a:pt x="10" y="166"/>
                    <a:pt x="4" y="185"/>
                    <a:pt x="0" y="204"/>
                  </a:cubicBezTo>
                  <a:cubicBezTo>
                    <a:pt x="2" y="225"/>
                    <a:pt x="1" y="246"/>
                    <a:pt x="5" y="267"/>
                  </a:cubicBezTo>
                  <a:cubicBezTo>
                    <a:pt x="8" y="283"/>
                    <a:pt x="21" y="301"/>
                    <a:pt x="29" y="315"/>
                  </a:cubicBezTo>
                  <a:cubicBezTo>
                    <a:pt x="55" y="362"/>
                    <a:pt x="76" y="404"/>
                    <a:pt x="125" y="430"/>
                  </a:cubicBezTo>
                  <a:cubicBezTo>
                    <a:pt x="128" y="430"/>
                    <a:pt x="168" y="427"/>
                    <a:pt x="178" y="420"/>
                  </a:cubicBezTo>
                  <a:cubicBezTo>
                    <a:pt x="199" y="406"/>
                    <a:pt x="211" y="386"/>
                    <a:pt x="235" y="377"/>
                  </a:cubicBezTo>
                  <a:cubicBezTo>
                    <a:pt x="242" y="358"/>
                    <a:pt x="252" y="349"/>
                    <a:pt x="269" y="339"/>
                  </a:cubicBezTo>
                  <a:cubicBezTo>
                    <a:pt x="275" y="309"/>
                    <a:pt x="280" y="278"/>
                    <a:pt x="312" y="267"/>
                  </a:cubicBezTo>
                  <a:cubicBezTo>
                    <a:pt x="345" y="232"/>
                    <a:pt x="391" y="228"/>
                    <a:pt x="437" y="224"/>
                  </a:cubicBezTo>
                  <a:cubicBezTo>
                    <a:pt x="456" y="211"/>
                    <a:pt x="465" y="197"/>
                    <a:pt x="475" y="176"/>
                  </a:cubicBezTo>
                  <a:cubicBezTo>
                    <a:pt x="473" y="158"/>
                    <a:pt x="476" y="140"/>
                    <a:pt x="470" y="123"/>
                  </a:cubicBezTo>
                  <a:cubicBezTo>
                    <a:pt x="468" y="118"/>
                    <a:pt x="460" y="121"/>
                    <a:pt x="456" y="118"/>
                  </a:cubicBezTo>
                  <a:cubicBezTo>
                    <a:pt x="432" y="98"/>
                    <a:pt x="422" y="79"/>
                    <a:pt x="389" y="70"/>
                  </a:cubicBezTo>
                  <a:cubicBezTo>
                    <a:pt x="352" y="43"/>
                    <a:pt x="318" y="31"/>
                    <a:pt x="274" y="22"/>
                  </a:cubicBezTo>
                  <a:cubicBezTo>
                    <a:pt x="241" y="0"/>
                    <a:pt x="231" y="9"/>
                    <a:pt x="182" y="12"/>
                  </a:cubicBezTo>
                  <a:cubicBezTo>
                    <a:pt x="169" y="17"/>
                    <a:pt x="132" y="40"/>
                    <a:pt x="120" y="36"/>
                  </a:cubicBezTo>
                  <a:cubicBezTo>
                    <a:pt x="117" y="35"/>
                    <a:pt x="120" y="30"/>
                    <a:pt x="120" y="2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9C0CAB4A-9201-1380-7755-75CE52AA5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8413" y="1519238"/>
              <a:ext cx="236361" cy="323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9144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400" kern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DD765DBB-30C4-A177-DEC7-05AB7EF7D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8238" y="2046288"/>
              <a:ext cx="407793" cy="323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9144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400" kern="1200">
                  <a:solidFill>
                    <a:srgbClr val="000000"/>
                  </a:solidFill>
                  <a:latin typeface="Arial" panose="020B0604020202020204" pitchFamily="34" charset="0"/>
                </a:rPr>
                <a:t>NP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8729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495A-917B-AC6F-C61D-6BD26763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51BE3-F3AE-4A29-923B-647DCB70B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96E33-AAF1-DFB6-2BFD-5D816307D7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8" y="3691714"/>
            <a:ext cx="9093200" cy="8957486"/>
          </a:xfrm>
        </p:spPr>
        <p:txBody>
          <a:bodyPr>
            <a:noAutofit/>
          </a:bodyPr>
          <a:lstStyle/>
          <a:p>
            <a:pPr algn="just"/>
            <a:r>
              <a:rPr lang="en-US" altLang="en-US" sz="4400" dirty="0">
                <a:latin typeface="Avenir" panose="02000503020000020003" pitchFamily="2" charset="0"/>
              </a:rPr>
              <a:t>P vs NP problem is one of the seven well-known complex mathematical problems selected by the Clay Mathematics Institute in 2000, called 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the Millennium Prize Problems</a:t>
            </a:r>
          </a:p>
          <a:p>
            <a:pPr algn="just"/>
            <a:r>
              <a:rPr lang="en-US" altLang="en-US" sz="4400" dirty="0">
                <a:latin typeface="Avenir" panose="02000503020000020003" pitchFamily="2" charset="0"/>
              </a:rPr>
              <a:t>The Clay Institute has pledged a 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US$1 million prize </a:t>
            </a:r>
            <a:r>
              <a:rPr lang="en-US" altLang="en-US" sz="4400" dirty="0">
                <a:latin typeface="Avenir" panose="02000503020000020003" pitchFamily="2" charset="0"/>
              </a:rPr>
              <a:t>for the first correct solution to each problem.</a:t>
            </a:r>
          </a:p>
          <a:p>
            <a:pPr algn="just"/>
            <a:endParaRPr lang="en-US" sz="4400" dirty="0">
              <a:latin typeface="Avenir" panose="02000503020000020003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A637A8-9D18-F672-9F08-7D600C7E9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424" y="508000"/>
            <a:ext cx="9093200" cy="1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439FA2-B7CE-A717-218D-394BB827D2ED}"/>
              </a:ext>
            </a:extLst>
          </p:cNvPr>
          <p:cNvSpPr/>
          <p:nvPr/>
        </p:nvSpPr>
        <p:spPr>
          <a:xfrm>
            <a:off x="12447750" y="10500360"/>
            <a:ext cx="10518930" cy="350520"/>
          </a:xfrm>
          <a:prstGeom prst="rect">
            <a:avLst/>
          </a:prstGeom>
          <a:noFill/>
          <a:ln w="381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000278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C753-4172-8C97-3979-9F2E0B66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39C3D-4F3B-195D-D8FB-7B6CE836C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NP-Complete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CAD11-BF27-CFFB-F344-7BEA000D01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15098647" cy="85233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4400" dirty="0"/>
              <a:t>A problem belongs to the class NP-complete </a:t>
            </a:r>
            <a:r>
              <a:rPr lang="en-US" altLang="en-US" sz="4400" dirty="0">
                <a:solidFill>
                  <a:schemeClr val="accent4"/>
                </a:solidFill>
              </a:rPr>
              <a:t>if it belongs to NP </a:t>
            </a:r>
            <a:r>
              <a:rPr lang="en-US" altLang="en-US" sz="4400" dirty="0"/>
              <a:t>and is as “</a:t>
            </a:r>
            <a:r>
              <a:rPr lang="en-US" altLang="en-US" sz="4400" dirty="0">
                <a:solidFill>
                  <a:schemeClr val="accent4"/>
                </a:solidFill>
              </a:rPr>
              <a:t>hard</a:t>
            </a:r>
            <a:r>
              <a:rPr lang="en-US" altLang="en-US" sz="4400" dirty="0"/>
              <a:t>” as any problem in NP. (</a:t>
            </a:r>
            <a:r>
              <a:rPr lang="en-US" altLang="en-US" sz="4400" i="1" dirty="0"/>
              <a:t>We’ll define “hard” later)</a:t>
            </a:r>
          </a:p>
          <a:p>
            <a:pPr>
              <a:lnSpc>
                <a:spcPct val="150000"/>
              </a:lnSpc>
            </a:pPr>
            <a:r>
              <a:rPr lang="en-US" altLang="en-US" sz="4400" dirty="0"/>
              <a:t>If any NP-complete problem can be solved in polynomial time, then every problem in NP has a polynomial-time algorithm.</a:t>
            </a:r>
          </a:p>
          <a:p>
            <a:pPr>
              <a:lnSpc>
                <a:spcPct val="150000"/>
              </a:lnSpc>
            </a:pPr>
            <a:r>
              <a:rPr lang="en-US" altLang="en-US" sz="4400" dirty="0"/>
              <a:t>Most theoretical computer scientist believe that NP-complete problem are </a:t>
            </a:r>
            <a:r>
              <a:rPr lang="en-US" altLang="en-US" sz="4400" dirty="0">
                <a:solidFill>
                  <a:schemeClr val="accent4"/>
                </a:solidFill>
              </a:rPr>
              <a:t>intractable</a:t>
            </a:r>
            <a:r>
              <a:rPr lang="en-US" altLang="en-US" sz="4400" dirty="0"/>
              <a:t>.</a:t>
            </a:r>
          </a:p>
          <a:p>
            <a:endParaRPr lang="en-US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9EC1B3-9FC7-F8BF-7CEE-8B93702C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663" y="4409672"/>
            <a:ext cx="6138419" cy="320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54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1A9A-01BD-6802-065F-FB64D59F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AA4E8-2B02-37A0-DD48-392DCE4D5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NP-complete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82056-1FF1-7D0C-9E98-749C1EC9B1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937760"/>
            <a:ext cx="20057623" cy="77114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sz="6600" dirty="0">
                <a:solidFill>
                  <a:srgbClr val="002060"/>
                </a:solidFill>
              </a:rPr>
              <a:t>Yet, given the effort devoted thus far to proving that NP-complete problems are intractable (without a conclusive outcome), we cannot rule out the possibility that the NP-complete problems could turn out to be solvable in polynomial time.  </a:t>
            </a:r>
          </a:p>
          <a:p>
            <a:pPr algn="ctr"/>
            <a:endParaRPr lang="en-US" sz="6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39117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46BA7-0C69-3CB8-BD4D-D48C18C9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D5B-4DC4-7223-9CD1-934C9D0B9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First NP-complete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62265-21EA-116E-8EBD-4FF82C9E350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9457508"/>
            <a:ext cx="20057623" cy="319169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en-US" sz="4400" dirty="0">
                <a:solidFill>
                  <a:schemeClr val="accent4"/>
                </a:solidFill>
              </a:rPr>
              <a:t>Circuit-SAT (circuit-satisfiability)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4400" dirty="0">
                <a:solidFill>
                  <a:srgbClr val="003399"/>
                </a:solidFill>
              </a:rPr>
              <a:t>Input:</a:t>
            </a:r>
            <a:r>
              <a:rPr lang="en-US" altLang="en-US" sz="4400" dirty="0"/>
              <a:t> Boolean combinatorial circuit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4400" dirty="0">
                <a:solidFill>
                  <a:srgbClr val="003399"/>
                </a:solidFill>
              </a:rPr>
              <a:t>Question:</a:t>
            </a:r>
            <a:r>
              <a:rPr lang="en-US" altLang="en-US" sz="4400" dirty="0"/>
              <a:t> Can input variables be set such that circuit evaluates the output to true (1)?</a:t>
            </a: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87FFE3A8-9C95-6F39-A4A3-7882360EC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6" y="3596081"/>
            <a:ext cx="20057623" cy="555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3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3665-1B02-967F-B255-CD358BB7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F9DE7-FE11-ABF7-AA5C-B6C407443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Tractable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C5C63-CC59-4DC8-AE9F-A33EDD574D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Before, we have stated that problems that have polynomial time solutions as </a:t>
            </a:r>
            <a:r>
              <a:rPr lang="en-US" sz="4800" dirty="0">
                <a:solidFill>
                  <a:schemeClr val="accent4"/>
                </a:solidFill>
              </a:rPr>
              <a:t>tractable</a:t>
            </a:r>
            <a:r>
              <a:rPr lang="en-US" sz="4800" dirty="0"/>
              <a:t>, here are </a:t>
            </a:r>
            <a:r>
              <a:rPr lang="en-US" sz="4800" dirty="0">
                <a:solidFill>
                  <a:schemeClr val="accent4"/>
                </a:solidFill>
              </a:rPr>
              <a:t>3 reasons why</a:t>
            </a:r>
            <a:r>
              <a:rPr lang="en-US" sz="4800" dirty="0"/>
              <a:t>:</a:t>
            </a:r>
          </a:p>
          <a:p>
            <a:pPr lvl="1"/>
            <a:r>
              <a:rPr lang="en-US" sz="4800" dirty="0"/>
              <a:t>Practical problems typically require polynomial time</a:t>
            </a:r>
          </a:p>
          <a:p>
            <a:pPr lvl="1"/>
            <a:r>
              <a:rPr lang="en-US" sz="4800" dirty="0"/>
              <a:t>Polynomial time equivalence across models of computation</a:t>
            </a:r>
          </a:p>
          <a:p>
            <a:pPr lvl="1"/>
            <a:r>
              <a:rPr lang="en-US" sz="4800" dirty="0"/>
              <a:t>Closure properties of the class of polynomial-time solvable problems</a:t>
            </a:r>
          </a:p>
        </p:txBody>
      </p:sp>
    </p:spTree>
    <p:extLst>
      <p:ext uri="{BB962C8B-B14F-4D97-AF65-F5344CB8AC3E}">
        <p14:creationId xmlns:p14="http://schemas.microsoft.com/office/powerpoint/2010/main" val="187279420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3665-1B02-967F-B255-CD358BB7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F9DE7-FE11-ABF7-AA5C-B6C407443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Tractable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C5C63-CC59-4DC8-AE9F-A33EDD574D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Practical problems typically require polynomial time: </a:t>
            </a:r>
          </a:p>
          <a:p>
            <a:pPr lvl="1"/>
            <a:r>
              <a:rPr lang="en-US" sz="4800" dirty="0"/>
              <a:t>In practice, most problems don't require high-degree polynomial time to be tractable. </a:t>
            </a:r>
          </a:p>
          <a:p>
            <a:pPr lvl="1"/>
            <a:r>
              <a:rPr lang="en-US" sz="4800" dirty="0"/>
              <a:t>Polynomial-time computable problems encountered in practice usually have much lower time complexities. </a:t>
            </a:r>
          </a:p>
          <a:p>
            <a:pPr lvl="1"/>
            <a:r>
              <a:rPr lang="en-US" sz="4800" dirty="0"/>
              <a:t>Once a polynomial-time algorithm is discovered for a problem, more efficient algorithms tend to follow, even if the current best algorithm has a relatively high running time.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8038251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3665-1B02-967F-B255-CD358BB7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F9DE7-FE11-ABF7-AA5C-B6C407443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Tractable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C5C63-CC59-4DC8-AE9F-A33EDD574D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Polynomial time equivalence across models of computation: </a:t>
            </a:r>
          </a:p>
          <a:p>
            <a:pPr lvl="1"/>
            <a:r>
              <a:rPr lang="en-US" sz="4800" dirty="0"/>
              <a:t>For many models of computation, a problem that can be solved in polynomial time in one model can also be solved in polynomial time in another model. </a:t>
            </a:r>
          </a:p>
          <a:p>
            <a:pPr lvl="1"/>
            <a:r>
              <a:rPr lang="en-US" sz="4800" dirty="0"/>
              <a:t>This includes models like serial random-access machines, abstract Turing machines, and parallel computers with a polynomial number of processors.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7522395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3665-1B02-967F-B255-CD358BB7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F9DE7-FE11-ABF7-AA5C-B6C4074437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Tractable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C5C63-CC59-4DC8-AE9F-A33EDD574D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Closure properties of the class of polynomial-time solvable problems: </a:t>
            </a:r>
          </a:p>
          <a:p>
            <a:pPr lvl="1"/>
            <a:r>
              <a:rPr lang="en-US" sz="4800" dirty="0"/>
              <a:t>The class of polynomial-time solvable problems has nice closure properties. </a:t>
            </a:r>
          </a:p>
          <a:p>
            <a:pPr lvl="1"/>
            <a:r>
              <a:rPr lang="en-US" sz="4800" dirty="0"/>
              <a:t>Polynomials are closed under addition, multiplication, and composition. </a:t>
            </a:r>
          </a:p>
          <a:p>
            <a:pPr lvl="1"/>
            <a:r>
              <a:rPr lang="en-US" sz="4800" dirty="0"/>
              <a:t>If the output of one polynomial-time algorithm is used as the input for another polynomial-time algorithm, the composite algorithm remains polynomial. </a:t>
            </a:r>
          </a:p>
        </p:txBody>
      </p:sp>
    </p:spTree>
    <p:extLst>
      <p:ext uri="{BB962C8B-B14F-4D97-AF65-F5344CB8AC3E}">
        <p14:creationId xmlns:p14="http://schemas.microsoft.com/office/powerpoint/2010/main" val="2349162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NP-Completeness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Polynomial time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Polynomial time verification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Reduction method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6A55-29AF-7013-D9F2-C8B71A6D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94061-A4A1-F867-3349-D010AAC8F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Abstract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9D5A8-3520-81C0-7206-5D02B20EEA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 define an </a:t>
            </a:r>
            <a:r>
              <a:rPr lang="en-US" sz="4400" dirty="0">
                <a:solidFill>
                  <a:schemeClr val="accent4"/>
                </a:solidFill>
              </a:rPr>
              <a:t>abstract problem Q </a:t>
            </a:r>
            <a:r>
              <a:rPr lang="en-US" sz="4400" dirty="0"/>
              <a:t>to be a binary relation on a set </a:t>
            </a:r>
            <a:r>
              <a:rPr lang="en-US" sz="4400" dirty="0">
                <a:solidFill>
                  <a:schemeClr val="accent4"/>
                </a:solidFill>
              </a:rPr>
              <a:t>I</a:t>
            </a:r>
            <a:r>
              <a:rPr lang="en-US" sz="4400" dirty="0"/>
              <a:t> of problem </a:t>
            </a:r>
            <a:r>
              <a:rPr lang="en-US" sz="4400" dirty="0">
                <a:solidFill>
                  <a:schemeClr val="accent4"/>
                </a:solidFill>
              </a:rPr>
              <a:t>instances</a:t>
            </a:r>
            <a:r>
              <a:rPr lang="en-US" sz="4400" dirty="0"/>
              <a:t> and a set </a:t>
            </a:r>
            <a:r>
              <a:rPr lang="en-US" sz="4400" dirty="0">
                <a:solidFill>
                  <a:schemeClr val="accent4"/>
                </a:solidFill>
              </a:rPr>
              <a:t>S</a:t>
            </a:r>
            <a:r>
              <a:rPr lang="en-US" sz="4400" dirty="0"/>
              <a:t> of problem </a:t>
            </a:r>
            <a:r>
              <a:rPr lang="en-US" sz="4400" dirty="0">
                <a:solidFill>
                  <a:schemeClr val="accent4"/>
                </a:solidFill>
              </a:rPr>
              <a:t>solutions</a:t>
            </a:r>
            <a:r>
              <a:rPr lang="en-US" sz="4400" dirty="0"/>
              <a:t>.</a:t>
            </a:r>
          </a:p>
          <a:p>
            <a:r>
              <a:rPr lang="en-US" sz="4400" dirty="0"/>
              <a:t>For example, an </a:t>
            </a:r>
            <a:r>
              <a:rPr lang="en-US" sz="4400" dirty="0">
                <a:solidFill>
                  <a:schemeClr val="accent4"/>
                </a:solidFill>
              </a:rPr>
              <a:t>instance</a:t>
            </a:r>
            <a:r>
              <a:rPr lang="en-US" sz="4400" dirty="0"/>
              <a:t> for SHORTEST-PATH is a </a:t>
            </a:r>
            <a:r>
              <a:rPr lang="en-US" sz="4400" dirty="0">
                <a:solidFill>
                  <a:schemeClr val="accent4"/>
                </a:solidFill>
              </a:rPr>
              <a:t>triple</a:t>
            </a:r>
            <a:r>
              <a:rPr lang="en-US" sz="4400" dirty="0"/>
              <a:t> consisting of a graph and two vertices.</a:t>
            </a:r>
          </a:p>
          <a:p>
            <a:r>
              <a:rPr lang="en-US" sz="4400" dirty="0"/>
              <a:t>A </a:t>
            </a:r>
            <a:r>
              <a:rPr lang="en-US" sz="4400" dirty="0">
                <a:solidFill>
                  <a:schemeClr val="accent4"/>
                </a:solidFill>
              </a:rPr>
              <a:t>solution</a:t>
            </a:r>
            <a:r>
              <a:rPr lang="en-US" sz="4400" dirty="0"/>
              <a:t> is a </a:t>
            </a:r>
            <a:r>
              <a:rPr lang="en-US" sz="4400" dirty="0">
                <a:solidFill>
                  <a:schemeClr val="accent4"/>
                </a:solidFill>
              </a:rPr>
              <a:t>sequence of vertices </a:t>
            </a:r>
            <a:r>
              <a:rPr lang="en-US" sz="4400" dirty="0"/>
              <a:t>in the graph, with perhaps the empty sequence denoting that no path exists. 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14341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6A55-29AF-7013-D9F2-C8B71A6D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94061-A4A1-F867-3349-D010AAC8F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Abstract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9D5A8-3520-81C0-7206-5D02B20EEA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NP-Completeness restricts attention to decision problems.</a:t>
            </a:r>
          </a:p>
          <a:p>
            <a:r>
              <a:rPr lang="en-US" sz="4400" dirty="0"/>
              <a:t>So, we can view an abstract decision problem as a function that maps the instance set I to the solution set {0, 1}</a:t>
            </a:r>
          </a:p>
          <a:p>
            <a:r>
              <a:rPr lang="en-US" sz="4400" dirty="0"/>
              <a:t>For example, a decision problem related to SHORTEST-PATH is the problem PATH that we saw earlier.</a:t>
            </a:r>
          </a:p>
          <a:p>
            <a:r>
              <a:rPr lang="en-US" sz="4400" dirty="0"/>
              <a:t>If I = (G, u, v, k) is an instance of PATH, then PATH(</a:t>
            </a:r>
            <a:r>
              <a:rPr lang="en-US" sz="4400" dirty="0" err="1"/>
              <a:t>i</a:t>
            </a:r>
            <a:r>
              <a:rPr lang="en-US" sz="4400" dirty="0"/>
              <a:t>) = 1 (yes) if G contains a path from u to v with at most k edges, and PATH(</a:t>
            </a:r>
            <a:r>
              <a:rPr lang="en-US" sz="4400" dirty="0" err="1"/>
              <a:t>i</a:t>
            </a:r>
            <a:r>
              <a:rPr lang="en-US" sz="4400" dirty="0"/>
              <a:t>) = 0 otherwise.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913273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0483-CFA3-CE87-8593-8921ECC5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7E81A-6FDA-DC78-EADC-8BB15B45D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Encodings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04496-6E02-E58A-D254-BF4AAE085FD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4000" dirty="0">
                <a:solidFill>
                  <a:srgbClr val="CC0000"/>
                </a:solidFill>
              </a:rPr>
              <a:t>Encodings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4000" dirty="0">
              <a:solidFill>
                <a:srgbClr val="CC0000"/>
              </a:solidFill>
            </a:endParaRP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4000" dirty="0"/>
              <a:t>If we want to talk about problems being solved by a machine, 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4000" dirty="0"/>
              <a:t>then we should specify them so that the machine can understand them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4000" dirty="0"/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4000" dirty="0">
                <a:sym typeface="Wingdings" pitchFamily="2" charset="2"/>
              </a:rPr>
              <a:t> </a:t>
            </a:r>
            <a:r>
              <a:rPr lang="en-US" altLang="en-US" sz="4000" dirty="0"/>
              <a:t>encode input as bit string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4000" dirty="0"/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4000" dirty="0"/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4000" dirty="0">
                <a:solidFill>
                  <a:srgbClr val="003399"/>
                </a:solidFill>
              </a:rPr>
              <a:t>Does it matter how we encode exactly?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4000" dirty="0"/>
          </a:p>
          <a:p>
            <a:pPr marL="0" indent="0" eaLnBrk="1" hangingPunct="1">
              <a:lnSpc>
                <a:spcPct val="80000"/>
              </a:lnSpc>
            </a:pPr>
            <a:r>
              <a:rPr lang="en-US" altLang="en-US" sz="4000" dirty="0"/>
              <a:t>  yes, for certain special problems and “stupid” encodings</a:t>
            </a:r>
          </a:p>
          <a:p>
            <a:pPr marL="0" indent="0" eaLnBrk="1" hangingPunct="1">
              <a:lnSpc>
                <a:spcPct val="80000"/>
              </a:lnSpc>
            </a:pPr>
            <a:endParaRPr lang="en-US" altLang="en-US" sz="4000" dirty="0"/>
          </a:p>
          <a:p>
            <a:pPr marL="0" indent="0" eaLnBrk="1" hangingPunct="1">
              <a:lnSpc>
                <a:spcPct val="80000"/>
              </a:lnSpc>
            </a:pPr>
            <a:r>
              <a:rPr lang="en-US" altLang="en-US" sz="4000" dirty="0"/>
              <a:t>  no, as long as we use “reasonable” encodings</a:t>
            </a:r>
          </a:p>
        </p:txBody>
      </p:sp>
    </p:spTree>
    <p:extLst>
      <p:ext uri="{BB962C8B-B14F-4D97-AF65-F5344CB8AC3E}">
        <p14:creationId xmlns:p14="http://schemas.microsoft.com/office/powerpoint/2010/main" val="16403410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D7E7-1B03-11AF-8B25-7F3A9EBA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671DD-5A66-349E-74F3-05293D2837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Formal Language 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8E8A6D-3729-00AA-AECC-E5E231C8D01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4400" dirty="0"/>
                  <a:t>An alphabet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400" dirty="0"/>
                  <a:t> is a finite set of symbols.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4400" dirty="0"/>
                  <a:t>A language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/>
                  <a:t>over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400" dirty="0"/>
                  <a:t> is any set of strings made up of symbols from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400" dirty="0"/>
                  <a:t>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4400" dirty="0"/>
                  <a:t>For example, if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4400" dirty="0"/>
                  <a:t>, the set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={11, 101, 111, 1011, 1101, …}</m:t>
                    </m:r>
                  </m:oMath>
                </a14:m>
                <a:r>
                  <a:rPr lang="en-US" sz="4400" dirty="0"/>
                  <a:t> is the language of binary representations of prime numbers.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4400" dirty="0"/>
                  <a:t>We denote the empty string by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4400" dirty="0"/>
                  <a:t>, the empty language by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4400" dirty="0"/>
                  <a:t>, and the language of all strings over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 </m:t>
                    </m:r>
                  </m:oMath>
                </a14:m>
                <a:r>
                  <a:rPr lang="en-US" sz="4400" dirty="0"/>
                  <a:t>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400" dirty="0"/>
                  <a:t>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4400" dirty="0"/>
                  <a:t>For example, if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44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00, 01, 10, 11, 000, …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400" dirty="0"/>
                  <a:t> is the set of all binary strings. </a:t>
                </a:r>
                <a:br>
                  <a:rPr lang="en-US" sz="4400" dirty="0"/>
                </a:br>
                <a:endParaRPr lang="en-US" sz="4400" dirty="0"/>
              </a:p>
              <a:p>
                <a:pPr>
                  <a:spcBef>
                    <a:spcPts val="1200"/>
                  </a:spcBef>
                </a:pPr>
                <a:endParaRPr 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8E8A6D-3729-00AA-AECC-E5E231C8D0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6076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E77928-14FA-7E7F-D775-B02794AC7C1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4125886"/>
                <a:ext cx="20746412" cy="8523314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For example, the decision problem PATH has the corresponding language: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𝑃𝐴𝑇𝐻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𝑢𝑛𝑑𝑖𝑟𝑒𝑐𝑡𝑒𝑑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𝑖𝑛𝑡𝑒𝑔𝑒𝑟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𝑐𝑜𝑛𝑡𝑎𝑖𝑛𝑠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𝑒𝑑𝑔𝑒𝑠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formal-language framework allows us to express concisely the relation between decision problems and algorithms that solve them.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E77928-14FA-7E7F-D775-B02794AC7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4125886"/>
                <a:ext cx="20746412" cy="8523314"/>
              </a:xfrm>
              <a:blipFill>
                <a:blip r:embed="rId2"/>
                <a:stretch>
                  <a:fillRect l="-1468" t="-2823" r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E579F92-99EF-29E9-6DED-0FD97465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1862C4-7FC9-E267-0213-EE2229327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Formal Language framework</a:t>
            </a:r>
          </a:p>
        </p:txBody>
      </p:sp>
    </p:spTree>
    <p:extLst>
      <p:ext uri="{BB962C8B-B14F-4D97-AF65-F5344CB8AC3E}">
        <p14:creationId xmlns:p14="http://schemas.microsoft.com/office/powerpoint/2010/main" val="23640400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6176-47B0-50F0-CA61-D55CF63D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1AAE0-41DA-2AC3-E062-CE67758A43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Formal language 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BF7565-DCD4-7B06-7572-8DAF7982BF7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We say that an algorithm A accepts a string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if, given input x, the algorithm’s output A(x) is 1.</a:t>
                </a:r>
              </a:p>
              <a:p>
                <a:r>
                  <a:rPr lang="en-US" dirty="0"/>
                  <a:t>The language accepted by algorithm A is a set of strings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000" dirty="0"/>
                  <a:t>, that is, the set of strings that the algorithm accepts.</a:t>
                </a:r>
              </a:p>
              <a:p>
                <a:r>
                  <a:rPr lang="en-US" dirty="0"/>
                  <a:t>An algorithm rejects a string if A(x) = 0.</a:t>
                </a:r>
              </a:p>
              <a:p>
                <a:r>
                  <a:rPr lang="en-US" sz="4000" dirty="0"/>
                  <a:t>Using this framework, we can provide an alternative definition of the complexity class 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𝑎𝑙𝑔𝑜𝑟𝑖𝑡h𝑚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𝑑𝑒𝑐𝑖𝑑𝑒𝑠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4000" dirty="0"/>
              </a:p>
              <a:p>
                <a:endParaRPr lang="en-US" dirty="0"/>
              </a:p>
              <a:p>
                <a:r>
                  <a:rPr lang="en-US" dirty="0"/>
                  <a:t>In fact, P is also the class of languages that can be accepted in polynomial time.</a:t>
                </a:r>
                <a:endParaRPr lang="en-US" sz="4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BF7565-DCD4-7B06-7572-8DAF7982B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675" r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58226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text on a page&#10;&#10;Description automatically generated">
            <a:extLst>
              <a:ext uri="{FF2B5EF4-FFF2-40B4-BE49-F238E27FC236}">
                <a16:creationId xmlns:a16="http://schemas.microsoft.com/office/drawing/2014/main" id="{EE77F110-59F4-3A3F-52AA-2219CB18609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981" y="3598607"/>
            <a:ext cx="16292037" cy="937892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BCA5A7-F241-DB34-F44B-0275BE50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38EF945-6465-27A2-4450-FF0A285AD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Formal language framework</a:t>
            </a:r>
          </a:p>
        </p:txBody>
      </p:sp>
    </p:spTree>
    <p:extLst>
      <p:ext uri="{BB962C8B-B14F-4D97-AF65-F5344CB8AC3E}">
        <p14:creationId xmlns:p14="http://schemas.microsoft.com/office/powerpoint/2010/main" val="104504598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C40A-2991-60A4-E408-FA6ED42B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15715-DCE1-067A-81E2-5B99FA452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4AECD6F-6A79-74D4-D92F-E3A8ACFE05F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Now, let’s look at algorithms that verify membership in languages. </a:t>
                </a:r>
              </a:p>
              <a:p>
                <a:r>
                  <a:rPr lang="en-US" sz="4400" dirty="0"/>
                  <a:t>For example, suppose that for a given instance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4400" dirty="0"/>
                  <a:t> of the decision problem PATH, you are also given a path p from u to v. </a:t>
                </a:r>
              </a:p>
              <a:p>
                <a:r>
                  <a:rPr lang="en-US" sz="4400" dirty="0"/>
                  <a:t>You can check whether p is a path in G and whether the length of p is at most k, and if so, you can view p as a “certificate” that the instance indeed belongs to PATH. </a:t>
                </a:r>
              </a:p>
              <a:p>
                <a:r>
                  <a:rPr lang="en-US" sz="4400" dirty="0"/>
                  <a:t>For the decision problem PATH, this certificate doesn’t seem to buy much. </a:t>
                </a:r>
              </a:p>
              <a:p>
                <a:r>
                  <a:rPr lang="en-US" sz="4400" dirty="0"/>
                  <a:t>After all, PATH belongs to P </a:t>
                </a:r>
              </a:p>
              <a:p>
                <a:endParaRPr 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4AECD6F-6A79-74D4-D92F-E3A8ACFE0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9708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D9F5-1674-B76C-EFF7-FA714A26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82FFC-182B-D25B-3F7A-BB6FB8A4C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Hamiltonian cycle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1F2A19-7DDD-48D0-D2E4-57496B921B78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4800" u="sng" dirty="0"/>
                  <a:t>Hamiltonian Cycle</a:t>
                </a:r>
              </a:p>
              <a:p>
                <a:r>
                  <a:rPr lang="en-US" altLang="en-US" sz="4800" dirty="0"/>
                  <a:t>Input: undirected graph G=(V,E)</a:t>
                </a:r>
              </a:p>
              <a:p>
                <a:r>
                  <a:rPr lang="en-US" altLang="en-US" sz="4800" dirty="0"/>
                  <a:t>Question: Does a graph </a:t>
                </a:r>
                <a:r>
                  <a:rPr lang="en-US" altLang="en-US" sz="4800" i="1" dirty="0"/>
                  <a:t>G </a:t>
                </a:r>
                <a:r>
                  <a:rPr lang="en-US" altLang="en-US" sz="4800" dirty="0"/>
                  <a:t>have a Hamiltonian cycle? (Hamiltonian cycle = cycle visiting every vertex in V exactly once)</a:t>
                </a:r>
              </a:p>
              <a:p>
                <a:r>
                  <a:rPr lang="en-US" altLang="en-US" sz="4800" dirty="0"/>
                  <a:t>Formal language:</a:t>
                </a:r>
              </a:p>
              <a:p>
                <a:endParaRPr lang="en-US" alt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𝐻𝐴𝑀𝐶𝑌𝐶𝐿𝐸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4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h𝑎𝑚𝑖𝑙𝑡𝑜𝑛𝑖𝑎𝑛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en-US" sz="4800" dirty="0"/>
              </a:p>
              <a:p>
                <a:endParaRPr lang="en-US" sz="4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1F2A19-7DDD-48D0-D2E4-57496B921B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4"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90895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21155F-40B6-1183-DB3F-75EFC6E4AA7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800" dirty="0"/>
                  <a:t>Let’s say that G is encoded as its adjacency matrix. </a:t>
                </a:r>
              </a:p>
              <a:p>
                <a:r>
                  <a:rPr lang="en-US" sz="4800" dirty="0"/>
                  <a:t>If the adjacency matrix contains n entries, so that the length of the encoding of G equals n, then the number m of vertices in the graph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.</a:t>
                </a:r>
              </a:p>
              <a:p>
                <a:r>
                  <a:rPr lang="en-US" sz="4800" dirty="0"/>
                  <a:t>There are m! possible permutations of the vertices, and therefore the 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8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, which is not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 for any constant </a:t>
                </a:r>
                <a:r>
                  <a:rPr lang="en-US" sz="4800" i="1" dirty="0"/>
                  <a:t>k</a:t>
                </a:r>
                <a:r>
                  <a:rPr lang="en-US" sz="4800" dirty="0"/>
                  <a:t>.</a:t>
                </a:r>
              </a:p>
              <a:p>
                <a:r>
                  <a:rPr lang="en-US" sz="4800" dirty="0"/>
                  <a:t>Thus, this naive algorithm does not run in polynomial time. </a:t>
                </a:r>
              </a:p>
              <a:p>
                <a:endParaRPr lang="en-US" sz="4800" dirty="0"/>
              </a:p>
              <a:p>
                <a:endParaRPr lang="en-US" sz="4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21155F-40B6-1183-DB3F-75EFC6E4A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4" t="-3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88123A1F-7594-BAC4-8D15-B29C5F9B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54F47C-ECB3-C78B-908C-A6025F3EC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Hamiltonian cycle</a:t>
            </a:r>
          </a:p>
        </p:txBody>
      </p:sp>
    </p:spTree>
    <p:extLst>
      <p:ext uri="{BB962C8B-B14F-4D97-AF65-F5344CB8AC3E}">
        <p14:creationId xmlns:p14="http://schemas.microsoft.com/office/powerpoint/2010/main" val="8931831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0CC2-8C3C-3D20-8469-C23F6C37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E8B1A-A53C-B5EA-203E-9B52A77C5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CBE2A-462B-2022-DAB8-1195C17D0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solidFill>
                  <a:schemeClr val="accent4"/>
                </a:solidFill>
              </a:rPr>
              <a:t>So far, we’ve seen a lot of good news!</a:t>
            </a:r>
          </a:p>
          <a:p>
            <a:pPr lvl="1"/>
            <a:r>
              <a:rPr lang="en-US" altLang="en-US" sz="4400" dirty="0"/>
              <a:t>Such-and-such a problem can be solved quickly (i.e., in close to linear time, or at least a time that is some small polynomial function of the input size)</a:t>
            </a:r>
          </a:p>
          <a:p>
            <a:r>
              <a:rPr lang="en-US" altLang="en-US" sz="4400" dirty="0">
                <a:solidFill>
                  <a:schemeClr val="accent4"/>
                </a:solidFill>
              </a:rPr>
              <a:t>NP-completeness is a form of bad news!</a:t>
            </a:r>
          </a:p>
          <a:p>
            <a:pPr lvl="1"/>
            <a:r>
              <a:rPr lang="en-US" altLang="en-US" sz="4400" dirty="0"/>
              <a:t>Evidence that many important problems can not be solved quickly.</a:t>
            </a:r>
          </a:p>
          <a:p>
            <a:r>
              <a:rPr lang="en-US" altLang="en-US" sz="4400" dirty="0">
                <a:solidFill>
                  <a:schemeClr val="accent4"/>
                </a:solidFill>
              </a:rPr>
              <a:t>NP-complete problems really come up all the time!</a:t>
            </a:r>
          </a:p>
          <a:p>
            <a:endParaRPr lang="en-US" alt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9673753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DB9AC1-19A9-8C8E-E5A9-8BBD5EC1A79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4125886"/>
                <a:ext cx="20057623" cy="9079126"/>
              </a:xfrm>
            </p:spPr>
            <p:txBody>
              <a:bodyPr>
                <a:normAutofit/>
              </a:bodyPr>
              <a:lstStyle/>
              <a:p>
                <a:r>
                  <a:rPr lang="en-US" sz="4400" dirty="0"/>
                  <a:t>Suppose that a friend tells you that a given graph G is </a:t>
                </a:r>
                <a:r>
                  <a:rPr lang="en-US" sz="4400" dirty="0" err="1"/>
                  <a:t>hamiltonian</a:t>
                </a:r>
                <a:r>
                  <a:rPr lang="en-US" sz="4400" dirty="0"/>
                  <a:t>, and then the friend offers to prove it by giving you the vertices in order along the </a:t>
                </a:r>
                <a:r>
                  <a:rPr lang="en-US" sz="4400" dirty="0" err="1"/>
                  <a:t>hamiltonian</a:t>
                </a:r>
                <a:r>
                  <a:rPr lang="en-US" sz="4400" dirty="0"/>
                  <a:t> cycle. </a:t>
                </a:r>
              </a:p>
              <a:p>
                <a:r>
                  <a:rPr lang="en-US" sz="4400" dirty="0"/>
                  <a:t>It would certainly be easy enough to verify the proof: </a:t>
                </a:r>
              </a:p>
              <a:p>
                <a:pPr lvl="1"/>
                <a:r>
                  <a:rPr lang="en-US" sz="4400" dirty="0"/>
                  <a:t>simply verify that the provided cycle is </a:t>
                </a:r>
                <a:r>
                  <a:rPr lang="en-US" sz="4400" dirty="0" err="1"/>
                  <a:t>hamiltonian</a:t>
                </a:r>
                <a:r>
                  <a:rPr lang="en-US" sz="4400" dirty="0"/>
                  <a:t> by checking whether it is a permutation of the vertices of V, and</a:t>
                </a:r>
              </a:p>
              <a:p>
                <a:pPr lvl="1"/>
                <a:r>
                  <a:rPr lang="en-US" sz="4400" dirty="0"/>
                  <a:t>whether each of the consecutive edges along the cycle actually exists in the graph.</a:t>
                </a:r>
              </a:p>
              <a:p>
                <a:r>
                  <a:rPr lang="en-US" sz="4400" dirty="0"/>
                  <a:t>You could certainly implement this verification algorithm to run in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 time, where n is the length of the encoding of G. </a:t>
                </a:r>
              </a:p>
              <a:p>
                <a:r>
                  <a:rPr lang="en-US" sz="4400" dirty="0"/>
                  <a:t>Thus, a proof that a </a:t>
                </a:r>
                <a:r>
                  <a:rPr lang="en-US" sz="4400" dirty="0" err="1"/>
                  <a:t>hamiltonian</a:t>
                </a:r>
                <a:r>
                  <a:rPr lang="en-US" sz="4400" dirty="0"/>
                  <a:t> cycle exists in a graph can be verified in polynomial time. </a:t>
                </a:r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DB9AC1-19A9-8C8E-E5A9-8BBD5EC1A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4125886"/>
                <a:ext cx="20057623" cy="9079126"/>
              </a:xfrm>
              <a:blipFill>
                <a:blip r:embed="rId2"/>
                <a:stretch>
                  <a:fillRect l="-1645" t="-2793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D5C24EB-3691-4889-8FEF-0F4D7486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061092-4289-C138-EECC-C314530B9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Verification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0295837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We define a verification algorithm as being a two-argument algorithm A, where one argument is an ordinary input string x and the other is a binary string y called a certificate. </a:t>
                </a:r>
              </a:p>
              <a:p>
                <a:r>
                  <a:rPr lang="en-US" sz="4400" dirty="0"/>
                  <a:t>A two-argument algorithm A verifies an input string if there exists a certificate y such that A(x, y)=1. </a:t>
                </a:r>
              </a:p>
              <a:p>
                <a:r>
                  <a:rPr lang="en-US" sz="4400" dirty="0"/>
                  <a:t>The language verified by a verification algorithm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exists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such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that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3E89931-8A43-5EF1-64F3-154F0058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CC3E31B-5A27-54B9-9488-A23022E3D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Verification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7233046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Complexity class NP is the class of languages that can be verified by a polynomial time algorithm.</a:t>
                </a:r>
              </a:p>
              <a:p>
                <a:r>
                  <a:rPr lang="en-US" sz="4400" dirty="0"/>
                  <a:t>More precisely, a language L belongs to class NP if and only if there exist a two-input polynomial time algorithm A and a constant c such that:</a:t>
                </a:r>
              </a:p>
              <a:p>
                <a:endParaRPr 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exists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𝑐𝑒𝑟𝑡𝑖𝑓𝑖𝑐𝑎𝑡𝑒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d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such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that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r>
                  <a:rPr lang="en-US" sz="4400" dirty="0"/>
                  <a:t>Algorithm A </a:t>
                </a:r>
                <a:r>
                  <a:rPr lang="en-US" sz="4400" dirty="0">
                    <a:solidFill>
                      <a:schemeClr val="accent4"/>
                    </a:solidFill>
                  </a:rPr>
                  <a:t>verifies</a:t>
                </a:r>
                <a:r>
                  <a:rPr lang="en-US" sz="4400" dirty="0"/>
                  <a:t> language L in </a:t>
                </a:r>
                <a:r>
                  <a:rPr lang="en-US" sz="4400" dirty="0">
                    <a:solidFill>
                      <a:schemeClr val="accent4"/>
                    </a:solidFill>
                  </a:rPr>
                  <a:t>polynomial time</a:t>
                </a:r>
              </a:p>
              <a:p>
                <a:endParaRPr 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3E89931-8A43-5EF1-64F3-154F0058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CC3E31B-5A27-54B9-9488-A23022E3D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Complexity class NP</a:t>
            </a:r>
          </a:p>
        </p:txBody>
      </p:sp>
    </p:spTree>
    <p:extLst>
      <p:ext uri="{BB962C8B-B14F-4D97-AF65-F5344CB8AC3E}">
        <p14:creationId xmlns:p14="http://schemas.microsoft.com/office/powerpoint/2010/main" val="92819785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You can see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HAM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4400" dirty="0"/>
                  <a:t>.</a:t>
                </a:r>
              </a:p>
              <a:p>
                <a:r>
                  <a:rPr lang="en-US" sz="4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4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4400" dirty="0"/>
                  <a:t>, since the algorithm can be converted to a two argument verification algorithm that simply ignores any certificate and accept the input string.</a:t>
                </a:r>
              </a:p>
              <a:p>
                <a:r>
                  <a:rPr lang="en-US" sz="4400" dirty="0"/>
                  <a:t>Thus,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4400" dirty="0"/>
                  <a:t>.</a:t>
                </a:r>
              </a:p>
              <a:p>
                <a:endParaRPr lang="en-US" sz="4400" dirty="0"/>
              </a:p>
              <a:p>
                <a:endParaRPr 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1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3E89931-8A43-5EF1-64F3-154F0058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CC3E31B-5A27-54B9-9488-A23022E3D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Complexity class NP</a:t>
            </a:r>
          </a:p>
        </p:txBody>
      </p:sp>
    </p:spTree>
    <p:extLst>
      <p:ext uri="{BB962C8B-B14F-4D97-AF65-F5344CB8AC3E}">
        <p14:creationId xmlns:p14="http://schemas.microsoft.com/office/powerpoint/2010/main" val="265391993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B00F-388F-70D0-271B-6648BDBE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3DB74-F71C-DED6-1AB5-EC1D69F9BA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A687C-C88C-DA35-FA0D-D2C87AC5CDC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en-US" sz="4400" dirty="0"/>
              <a:t>Reduction is a way of saying that one problem is </a:t>
            </a:r>
            <a:r>
              <a:rPr lang="en-US" altLang="en-US" sz="4400" b="1" dirty="0"/>
              <a:t>“easier”</a:t>
            </a:r>
            <a:r>
              <a:rPr lang="en-US" altLang="en-US" sz="4400" dirty="0"/>
              <a:t> than another.</a:t>
            </a:r>
          </a:p>
          <a:p>
            <a:pPr>
              <a:lnSpc>
                <a:spcPct val="200000"/>
              </a:lnSpc>
            </a:pPr>
            <a:r>
              <a:rPr lang="en-US" altLang="en-US" sz="4400" dirty="0"/>
              <a:t>We say that problem A is easier than problem B, (i.e., we write </a:t>
            </a:r>
            <a:r>
              <a:rPr lang="en-US" altLang="en-US" sz="4400" b="1" dirty="0"/>
              <a:t>“A </a:t>
            </a:r>
            <a:r>
              <a:rPr lang="en-US" altLang="en-US" sz="4400" b="1" dirty="0">
                <a:sym typeface="Symbol" pitchFamily="2" charset="2"/>
              </a:rPr>
              <a:t> </a:t>
            </a:r>
            <a:r>
              <a:rPr lang="en-US" altLang="en-US" sz="4400" b="1" dirty="0"/>
              <a:t>B”</a:t>
            </a:r>
            <a:r>
              <a:rPr lang="en-US" altLang="en-US" sz="4400" dirty="0"/>
              <a:t>) if we can solve A using the algorithm that solves B.</a:t>
            </a:r>
          </a:p>
          <a:p>
            <a:pPr>
              <a:lnSpc>
                <a:spcPct val="200000"/>
              </a:lnSpc>
            </a:pPr>
            <a:r>
              <a:rPr lang="en-US" altLang="en-US" sz="4400" b="1" dirty="0"/>
              <a:t>Idea:</a:t>
            </a:r>
            <a:r>
              <a:rPr lang="en-US" altLang="en-US" sz="4400" dirty="0"/>
              <a:t> </a:t>
            </a:r>
            <a:r>
              <a:rPr lang="en-US" altLang="en-US" sz="4400" dirty="0">
                <a:solidFill>
                  <a:srgbClr val="DD0111"/>
                </a:solidFill>
              </a:rPr>
              <a:t>transform the inputs of A to inputs of B</a:t>
            </a:r>
          </a:p>
          <a:p>
            <a:pPr>
              <a:lnSpc>
                <a:spcPct val="200000"/>
              </a:lnSpc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4974246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E9F0-06A4-E932-4009-B1F96FC7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5A565-8B0D-C939-4B9B-B4A0DEEF5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7F1A5-11C0-E2B2-E02A-07D67E644B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533400" indent="-533400">
              <a:lnSpc>
                <a:spcPct val="200000"/>
              </a:lnSpc>
            </a:pPr>
            <a:r>
              <a:rPr lang="en-US" altLang="en-US" sz="4400" dirty="0"/>
              <a:t>Given two problems A, B, we say that A is </a:t>
            </a:r>
            <a:r>
              <a:rPr lang="en-US" altLang="en-US" sz="4400" dirty="0" err="1"/>
              <a:t>polynomially</a:t>
            </a:r>
            <a:r>
              <a:rPr lang="en-US" altLang="en-US" sz="4400" dirty="0"/>
              <a:t> </a:t>
            </a:r>
            <a:r>
              <a:rPr lang="en-US" altLang="en-US" sz="4400" b="1" dirty="0"/>
              <a:t>reducible</a:t>
            </a:r>
            <a:r>
              <a:rPr lang="en-US" altLang="en-US" sz="4400" dirty="0"/>
              <a:t> to B (A </a:t>
            </a:r>
            <a:r>
              <a:rPr lang="en-US" altLang="en-US" sz="4400" dirty="0">
                <a:sym typeface="Symbol" pitchFamily="2" charset="2"/>
              </a:rPr>
              <a:t></a:t>
            </a:r>
            <a:r>
              <a:rPr lang="en-US" altLang="en-US" sz="4400" baseline="-25000" dirty="0">
                <a:sym typeface="Symbol" pitchFamily="2" charset="2"/>
              </a:rPr>
              <a:t>p</a:t>
            </a:r>
            <a:r>
              <a:rPr lang="en-US" altLang="en-US" sz="4400" dirty="0">
                <a:sym typeface="Symbol" pitchFamily="2" charset="2"/>
              </a:rPr>
              <a:t> B</a:t>
            </a:r>
            <a:r>
              <a:rPr lang="en-US" altLang="en-US" sz="4400" dirty="0"/>
              <a:t>) if:</a:t>
            </a:r>
          </a:p>
          <a:p>
            <a:pPr marL="914400" lvl="1" indent="-457200">
              <a:lnSpc>
                <a:spcPct val="200000"/>
              </a:lnSpc>
              <a:buFontTx/>
              <a:buAutoNum type="arabicPeriod"/>
            </a:pPr>
            <a:r>
              <a:rPr lang="en-US" altLang="en-US" sz="4400" dirty="0"/>
              <a:t>There exists a function </a:t>
            </a:r>
            <a:r>
              <a:rPr lang="en-US" altLang="en-US" sz="4400" dirty="0">
                <a:latin typeface="Monotype Corsiva" panose="03010101010201010101" pitchFamily="66" charset="0"/>
              </a:rPr>
              <a:t>f  </a:t>
            </a:r>
            <a:r>
              <a:rPr lang="en-US" altLang="en-US" sz="4400" dirty="0"/>
              <a:t>that converts (transform) the input of A to inputs of B in polynomial time</a:t>
            </a:r>
          </a:p>
          <a:p>
            <a:pPr marL="914400" lvl="1" indent="-457200">
              <a:lnSpc>
                <a:spcPct val="200000"/>
              </a:lnSpc>
              <a:buFontTx/>
              <a:buAutoNum type="arabicPeriod"/>
            </a:pPr>
            <a:r>
              <a:rPr lang="en-US" altLang="en-US" sz="4400" dirty="0"/>
              <a:t>The answers are the same, </a:t>
            </a:r>
            <a:r>
              <a:rPr lang="en-US" altLang="en-US" sz="4400" dirty="0" err="1"/>
              <a:t>i.e</a:t>
            </a:r>
            <a:r>
              <a:rPr lang="en-US" altLang="en-US" sz="4400" dirty="0"/>
              <a:t> A(</a:t>
            </a:r>
            <a:r>
              <a:rPr lang="en-US" altLang="en-US" sz="4400" dirty="0" err="1"/>
              <a:t>i</a:t>
            </a:r>
            <a:r>
              <a:rPr lang="en-US" altLang="en-US" sz="4400" dirty="0"/>
              <a:t>) = YES </a:t>
            </a:r>
            <a:r>
              <a:rPr lang="en-US" altLang="en-US" sz="4400" dirty="0">
                <a:sym typeface="Symbol" pitchFamily="2" charset="2"/>
              </a:rPr>
              <a:t> B(f(</a:t>
            </a:r>
            <a:r>
              <a:rPr lang="en-US" altLang="en-US" sz="4400" dirty="0" err="1">
                <a:sym typeface="Symbol" pitchFamily="2" charset="2"/>
              </a:rPr>
              <a:t>i</a:t>
            </a:r>
            <a:r>
              <a:rPr lang="en-US" altLang="en-US" sz="4400" dirty="0">
                <a:sym typeface="Symbol" pitchFamily="2" charset="2"/>
              </a:rPr>
              <a:t>)) = YES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4429694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A6E3-8D37-7AD5-2080-ACC84853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F6584-6794-2877-3889-DAA39CA1A4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E795F-7DC7-F39D-5DA4-059ED9E7783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8340382"/>
            <a:ext cx="20057623" cy="4308817"/>
          </a:xfrm>
        </p:spPr>
        <p:txBody>
          <a:bodyPr/>
          <a:lstStyle/>
          <a:p>
            <a:r>
              <a:rPr lang="en-US" sz="4800" dirty="0"/>
              <a:t>To solve problem A in polynomial time:</a:t>
            </a:r>
          </a:p>
          <a:p>
            <a:pPr marL="914400" lvl="1" indent="-457200">
              <a:lnSpc>
                <a:spcPct val="130000"/>
              </a:lnSpc>
              <a:buFontTx/>
              <a:buAutoNum type="arabicPeriod"/>
            </a:pPr>
            <a:r>
              <a:rPr lang="en-US" altLang="en-US" sz="4800" dirty="0"/>
              <a:t>Use a </a:t>
            </a:r>
            <a:r>
              <a:rPr lang="en-US" altLang="en-US" sz="4800" b="1" dirty="0"/>
              <a:t>polynomial time</a:t>
            </a:r>
            <a:r>
              <a:rPr lang="en-US" altLang="en-US" sz="4800" dirty="0"/>
              <a:t> reduction algorithm (f) to transform A into B</a:t>
            </a:r>
          </a:p>
          <a:p>
            <a:pPr marL="914400" lvl="1" indent="-457200">
              <a:lnSpc>
                <a:spcPct val="130000"/>
              </a:lnSpc>
              <a:buFontTx/>
              <a:buAutoNum type="arabicPeriod" startAt="2"/>
            </a:pPr>
            <a:r>
              <a:rPr lang="en-US" altLang="en-US" sz="4800" dirty="0"/>
              <a:t>Run a known </a:t>
            </a:r>
            <a:r>
              <a:rPr lang="en-US" altLang="en-US" sz="4800" b="1" dirty="0"/>
              <a:t>polynomial time</a:t>
            </a:r>
            <a:r>
              <a:rPr lang="en-US" altLang="en-US" sz="4800" dirty="0"/>
              <a:t> algorithm for B</a:t>
            </a:r>
          </a:p>
          <a:p>
            <a:pPr marL="914400" lvl="1" indent="-457200">
              <a:lnSpc>
                <a:spcPct val="130000"/>
              </a:lnSpc>
              <a:buFontTx/>
              <a:buAutoNum type="arabicPeriod" startAt="2"/>
            </a:pPr>
            <a:r>
              <a:rPr lang="en-US" altLang="en-US" sz="4800" dirty="0"/>
              <a:t>Use the answer for B as the answer for A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A7CDA6-02F0-5EA9-7C9C-F5383C19C901}"/>
              </a:ext>
            </a:extLst>
          </p:cNvPr>
          <p:cNvGrpSpPr>
            <a:grpSpLocks/>
          </p:cNvGrpSpPr>
          <p:nvPr/>
        </p:nvGrpSpPr>
        <p:grpSpPr bwMode="auto">
          <a:xfrm>
            <a:off x="3004036" y="4125886"/>
            <a:ext cx="17864431" cy="3459661"/>
            <a:chOff x="304" y="964"/>
            <a:chExt cx="5112" cy="9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51CC10-1C01-4E3A-484C-C57EBBFCE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" y="965"/>
              <a:ext cx="4181" cy="989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4400">
                <a:solidFill>
                  <a:srgbClr val="002060"/>
                </a:solidFill>
              </a:endParaRPr>
            </a:p>
            <a:p>
              <a:pPr algn="ctr"/>
              <a:endParaRPr lang="en-US" altLang="en-US" sz="4400">
                <a:solidFill>
                  <a:srgbClr val="002060"/>
                </a:solidFill>
              </a:endParaRPr>
            </a:p>
            <a:p>
              <a:pPr algn="ctr"/>
              <a:endParaRPr lang="en-US" altLang="en-US" sz="4400">
                <a:solidFill>
                  <a:srgbClr val="002060"/>
                </a:solidFill>
              </a:endParaRPr>
            </a:p>
            <a:p>
              <a:pPr algn="ctr"/>
              <a:r>
                <a:rPr lang="en-US" altLang="en-US" sz="4400">
                  <a:solidFill>
                    <a:srgbClr val="002060"/>
                  </a:solidFill>
                </a:rPr>
                <a:t>Polynomial time algorithm to decide 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E2D8A1-4D60-A5E5-B02D-9E60FD9D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" y="1097"/>
              <a:ext cx="614" cy="5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4800">
                  <a:solidFill>
                    <a:srgbClr val="002060"/>
                  </a:solidFill>
                  <a:latin typeface="Monotype Corsiva" panose="03010101010201010101" pitchFamily="66" charset="0"/>
                </a:rPr>
                <a:t>f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74919-D768-42BA-889D-3582CB151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1097"/>
              <a:ext cx="2082" cy="5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4400">
                  <a:solidFill>
                    <a:srgbClr val="002060"/>
                  </a:solidFill>
                </a:rPr>
                <a:t>Polynomial time </a:t>
              </a:r>
            </a:p>
            <a:p>
              <a:pPr algn="ctr"/>
              <a:r>
                <a:rPr lang="en-US" altLang="en-US" sz="4400">
                  <a:solidFill>
                    <a:srgbClr val="002060"/>
                  </a:solidFill>
                </a:rPr>
                <a:t>algorithm to decide B</a:t>
              </a: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4FA4818B-2963-4938-EE2C-2A9121001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" y="1378"/>
              <a:ext cx="55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D0F87A43-9E46-5E74-B929-884200AC0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" y="1069"/>
              <a:ext cx="164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800">
                  <a:solidFill>
                    <a:srgbClr val="002060"/>
                  </a:solidFill>
                  <a:sym typeface="Symbol" pitchFamily="2" charset="2"/>
                </a:rPr>
                <a:t>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64AFB091-7FE6-7105-C29F-79935D0F8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1" y="1069"/>
              <a:ext cx="150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800">
                  <a:solidFill>
                    <a:srgbClr val="002060"/>
                  </a:solidFill>
                  <a:sym typeface="Symbol" pitchFamily="2" charset="2"/>
                </a:rPr>
                <a:t>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130EFF65-8B87-0112-F300-EF6461490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0" y="1378"/>
              <a:ext cx="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C030768F-25B2-EDF4-248C-1E8B7B085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0" y="1181"/>
              <a:ext cx="547" cy="1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9E0445DD-CA38-E082-C04A-6BDE44BA00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" y="1392"/>
              <a:ext cx="547" cy="1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2F4F095F-A856-3A3F-2588-79D90138B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" y="1186"/>
              <a:ext cx="55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64A9D0CD-7154-24F0-12DD-11F60B142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9" y="1580"/>
              <a:ext cx="55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79846883-50E9-4115-29C8-0C552188E9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7" y="1060"/>
              <a:ext cx="269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400">
                  <a:solidFill>
                    <a:srgbClr val="002060"/>
                  </a:solidFill>
                </a:rPr>
                <a:t>yes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0B3C5257-E779-1C70-9515-5AC04874D9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2" y="1458"/>
              <a:ext cx="223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400">
                  <a:solidFill>
                    <a:srgbClr val="002060"/>
                  </a:solidFill>
                </a:rPr>
                <a:t>no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DF563B07-212B-931C-BF58-DA516782F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2" y="964"/>
              <a:ext cx="269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400">
                  <a:solidFill>
                    <a:srgbClr val="002060"/>
                  </a:solidFill>
                </a:rPr>
                <a:t>yes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F344A22B-27DC-34B0-FCF9-CA6B1F8A2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7" y="1362"/>
              <a:ext cx="223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400">
                  <a:solidFill>
                    <a:srgbClr val="002060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94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9445-4A0A-D0D7-EBF8-C0C117D3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C827-B69F-AE92-7112-19626E872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880A3-771E-2CEA-C6FD-7CFA26447E4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4800" dirty="0"/>
              <a:t>Using the formal language framework:</a:t>
            </a:r>
          </a:p>
          <a:p>
            <a:endParaRPr lang="en-US" dirty="0"/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7A6AA2C7-F1EF-42C8-A899-7C0450355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952" y="5274234"/>
            <a:ext cx="17555908" cy="45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179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EC98-E48E-DE97-8820-42A2E5A0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D2B60-B0D8-C2EE-8264-58844535C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F7CE57C-132B-0098-98A6-D24D6094385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800" dirty="0"/>
                  <a:t>Now we can properly define the set of NP-complete languages:</a:t>
                </a:r>
              </a:p>
              <a:p>
                <a:r>
                  <a:rPr lang="en-US" sz="4800" dirty="0"/>
                  <a:t>A language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800" dirty="0"/>
                  <a:t> is NP-complete if:</a:t>
                </a:r>
              </a:p>
              <a:p>
                <a:pPr marL="1352550" lvl="1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4800" dirty="0"/>
                  <a:t>, and</a:t>
                </a:r>
              </a:p>
              <a:p>
                <a:pPr marL="1352550" lvl="1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𝑒𝑣𝑒𝑟𝑦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4800" dirty="0"/>
                  <a:t>.</a:t>
                </a:r>
              </a:p>
              <a:p>
                <a:r>
                  <a:rPr lang="en-US" sz="4800" dirty="0"/>
                  <a:t>If language L satisfies property 2, but not necessarily property 1, we say that L is NP-hard.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F7CE57C-132B-0098-98A6-D24D60943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4" t="-3418" r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186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induction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Before, we have defined the circuit-satisfiability problem, now, proof that circuit-satisfiability belongs to class NP.</a:t>
            </a:r>
          </a:p>
          <a:p>
            <a:pPr eaLnBrk="1" hangingPunct="1"/>
            <a:endParaRPr lang="en-US" dirty="0"/>
          </a:p>
          <a:p>
            <a:r>
              <a:rPr lang="en-US" dirty="0"/>
              <a:t>Proof that circuit-satisfiability belongs to class NP-hard.</a:t>
            </a:r>
          </a:p>
          <a:p>
            <a:endParaRPr lang="en-US" dirty="0"/>
          </a:p>
          <a:p>
            <a:r>
              <a:rPr lang="en-US" dirty="0"/>
              <a:t>Proof that circuit-satisfiability belongs to class NP-complete.</a:t>
            </a:r>
          </a:p>
          <a:p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3D67-B7B4-6641-2E24-0E3D5A5C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A444C-7AE7-EFA4-0734-C03DBA38E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B41DE-39A9-4925-D39F-6A43AB1273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sz="4400" b="1" dirty="0">
                <a:solidFill>
                  <a:schemeClr val="accent4"/>
                </a:solidFill>
                <a:latin typeface="Avenir Medium" panose="02000503020000020003" pitchFamily="2" charset="0"/>
              </a:rPr>
              <a:t>Knowing that they are hard lets you stop beating your head against a wall trying to solve them…</a:t>
            </a:r>
          </a:p>
          <a:p>
            <a:pPr lvl="1"/>
            <a:r>
              <a:rPr lang="en-US" altLang="en-US" sz="4400" b="1" dirty="0">
                <a:solidFill>
                  <a:schemeClr val="accent4"/>
                </a:solidFill>
              </a:rPr>
              <a:t>Use a heuristic: </a:t>
            </a:r>
            <a:r>
              <a:rPr lang="en-US" altLang="en-US" sz="4400" dirty="0"/>
              <a:t>come up with a method for solving a reasonable fraction of the common cases.</a:t>
            </a:r>
          </a:p>
          <a:p>
            <a:pPr lvl="1"/>
            <a:r>
              <a:rPr lang="en-US" altLang="en-US" sz="4400" b="1" dirty="0">
                <a:solidFill>
                  <a:schemeClr val="accent4"/>
                </a:solidFill>
              </a:rPr>
              <a:t>Solve approximately:</a:t>
            </a:r>
            <a:r>
              <a:rPr lang="en-US" altLang="en-US" sz="4400" dirty="0">
                <a:solidFill>
                  <a:schemeClr val="accent4"/>
                </a:solidFill>
              </a:rPr>
              <a:t> </a:t>
            </a:r>
            <a:r>
              <a:rPr lang="en-US" altLang="en-US" sz="4400" dirty="0"/>
              <a:t>come up with a solution that you can prove that is close to right.</a:t>
            </a:r>
          </a:p>
          <a:p>
            <a:pPr lvl="1"/>
            <a:r>
              <a:rPr lang="en-US" altLang="en-US" sz="4400" b="1" dirty="0">
                <a:solidFill>
                  <a:schemeClr val="accent4"/>
                </a:solidFill>
              </a:rPr>
              <a:t>Use an exponential time solution:</a:t>
            </a:r>
            <a:r>
              <a:rPr lang="en-US" altLang="en-US" sz="4400" dirty="0">
                <a:solidFill>
                  <a:schemeClr val="accent4"/>
                </a:solidFill>
              </a:rPr>
              <a:t> </a:t>
            </a:r>
            <a:r>
              <a:rPr lang="en-US" altLang="en-US" sz="4400" dirty="0"/>
              <a:t>if you really have to solve the problem exactly and stop worrying about finding a better solution.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8482942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3.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Mathematical Induction And Recursive Function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918B-DC2F-FDDE-98E5-38940300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B4421-A5DF-A08E-9621-91F47A3D1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2018886" cy="803546"/>
          </a:xfrm>
        </p:spPr>
        <p:txBody>
          <a:bodyPr>
            <a:normAutofit/>
          </a:bodyPr>
          <a:lstStyle/>
          <a:p>
            <a:r>
              <a:rPr lang="en-US" dirty="0"/>
              <a:t>Decision problems vs optimization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09545-1589-A9A1-A467-16200EF1F8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Decision problems</a:t>
            </a:r>
          </a:p>
          <a:p>
            <a:pPr lvl="1">
              <a:lnSpc>
                <a:spcPct val="110000"/>
              </a:lnSpc>
            </a:pPr>
            <a:r>
              <a:rPr lang="en-US" altLang="en-US" sz="4400" dirty="0">
                <a:latin typeface="Avenir" panose="02000503020000020003" pitchFamily="2" charset="0"/>
              </a:rPr>
              <a:t>Given an input and a question regarding a problem, determine if the answer is 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yes</a:t>
            </a:r>
            <a:r>
              <a:rPr lang="en-US" altLang="en-US" sz="4400" dirty="0">
                <a:latin typeface="Avenir" panose="02000503020000020003" pitchFamily="2" charset="0"/>
              </a:rPr>
              <a:t> or 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no</a:t>
            </a:r>
          </a:p>
          <a:p>
            <a:pPr>
              <a:lnSpc>
                <a:spcPct val="110000"/>
              </a:lnSpc>
            </a:pP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Optimization problems</a:t>
            </a:r>
          </a:p>
          <a:p>
            <a:pPr lvl="1">
              <a:lnSpc>
                <a:spcPct val="110000"/>
              </a:lnSpc>
            </a:pP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Find</a:t>
            </a:r>
            <a:r>
              <a:rPr lang="en-US" altLang="en-US" sz="4400" dirty="0">
                <a:latin typeface="Avenir" panose="02000503020000020003" pitchFamily="2" charset="0"/>
              </a:rPr>
              <a:t> a solution with the “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best</a:t>
            </a:r>
            <a:r>
              <a:rPr lang="en-US" altLang="en-US" sz="4400" dirty="0">
                <a:latin typeface="Avenir" panose="02000503020000020003" pitchFamily="2" charset="0"/>
              </a:rPr>
              <a:t>” value</a:t>
            </a:r>
          </a:p>
          <a:p>
            <a:pPr>
              <a:lnSpc>
                <a:spcPct val="110000"/>
              </a:lnSpc>
            </a:pP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NP- completeness </a:t>
            </a:r>
            <a:r>
              <a:rPr lang="en-US" altLang="en-US" sz="4400" dirty="0">
                <a:latin typeface="Avenir" panose="02000503020000020003" pitchFamily="2" charset="0"/>
              </a:rPr>
              <a:t>applies directly not to optimization problems, however, but to 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decision problems </a:t>
            </a:r>
          </a:p>
          <a:p>
            <a:pPr>
              <a:lnSpc>
                <a:spcPct val="110000"/>
              </a:lnSpc>
            </a:pPr>
            <a:r>
              <a:rPr lang="en-US" altLang="en-US" sz="4400" dirty="0">
                <a:latin typeface="Avenir" panose="02000503020000020003" pitchFamily="2" charset="0"/>
              </a:rPr>
              <a:t>Optimization problems can be cast as decision problems that are easier to study</a:t>
            </a:r>
          </a:p>
          <a:p>
            <a:pPr lvl="1">
              <a:lnSpc>
                <a:spcPct val="110000"/>
              </a:lnSpc>
            </a:pPr>
            <a:r>
              <a:rPr lang="en-US" altLang="en-US" sz="4400" dirty="0">
                <a:solidFill>
                  <a:srgbClr val="DD0111"/>
                </a:solidFill>
                <a:latin typeface="Avenir" panose="02000503020000020003" pitchFamily="2" charset="0"/>
              </a:rPr>
              <a:t>E.g.: </a:t>
            </a:r>
            <a:r>
              <a:rPr lang="en-US" altLang="en-US" sz="4400" dirty="0">
                <a:latin typeface="Avenir" panose="02000503020000020003" pitchFamily="2" charset="0"/>
              </a:rPr>
              <a:t>Shortest path: G = unweighted directed graph</a:t>
            </a:r>
          </a:p>
          <a:p>
            <a:pPr lvl="2">
              <a:lnSpc>
                <a:spcPct val="110000"/>
              </a:lnSpc>
            </a:pPr>
            <a:r>
              <a:rPr lang="en-US" altLang="en-US" sz="4400" dirty="0">
                <a:latin typeface="Avenir" panose="02000503020000020003" pitchFamily="2" charset="0"/>
              </a:rPr>
              <a:t>Find a path between u and v that uses the fewest edges (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Optimization</a:t>
            </a:r>
            <a:r>
              <a:rPr lang="en-US" altLang="en-US" sz="4400" dirty="0">
                <a:latin typeface="Avenir" panose="02000503020000020003" pitchFamily="2" charset="0"/>
              </a:rPr>
              <a:t>)</a:t>
            </a:r>
          </a:p>
          <a:p>
            <a:pPr lvl="2">
              <a:lnSpc>
                <a:spcPct val="110000"/>
              </a:lnSpc>
            </a:pPr>
            <a:r>
              <a:rPr lang="en-US" altLang="en-US" sz="4400" dirty="0">
                <a:latin typeface="Avenir" panose="02000503020000020003" pitchFamily="2" charset="0"/>
              </a:rPr>
              <a:t>Does a path exist from u to v consisting of at most k edges? (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Decision</a:t>
            </a:r>
            <a:r>
              <a:rPr lang="en-US" altLang="en-US" sz="4400" dirty="0">
                <a:latin typeface="Avenir" panose="02000503020000020003" pitchFamily="2" charset="0"/>
              </a:rPr>
              <a:t>)</a:t>
            </a:r>
          </a:p>
          <a:p>
            <a:endParaRPr lang="en-US" sz="4400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732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490D-3106-4BAA-D3E0-95E18A53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6B43A-013E-F0BB-EF8C-34E0CE9AC7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of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AB113-B752-E234-BCE9-5D5EF07C38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en-US" sz="4400" b="1" dirty="0"/>
              <a:t>Class P</a:t>
            </a:r>
            <a:r>
              <a:rPr lang="en-US" altLang="en-US" sz="4400" dirty="0"/>
              <a:t> consists of (</a:t>
            </a:r>
            <a:r>
              <a:rPr lang="en-US" altLang="en-US" sz="4400" dirty="0">
                <a:solidFill>
                  <a:schemeClr val="accent4"/>
                </a:solidFill>
              </a:rPr>
              <a:t>decision</a:t>
            </a:r>
            <a:r>
              <a:rPr lang="en-US" altLang="en-US" sz="4400" dirty="0"/>
              <a:t>) problems that are solvable in </a:t>
            </a:r>
            <a:r>
              <a:rPr lang="en-US" altLang="en-US" sz="4400" dirty="0">
                <a:solidFill>
                  <a:schemeClr val="accent4"/>
                </a:solidFill>
              </a:rPr>
              <a:t>polynomial time</a:t>
            </a:r>
          </a:p>
          <a:p>
            <a:pPr>
              <a:lnSpc>
                <a:spcPct val="130000"/>
              </a:lnSpc>
            </a:pPr>
            <a:r>
              <a:rPr lang="en-US" altLang="en-US" sz="4400" dirty="0"/>
              <a:t>Polynomial-time algorithms</a:t>
            </a:r>
          </a:p>
          <a:p>
            <a:pPr lvl="1">
              <a:lnSpc>
                <a:spcPct val="130000"/>
              </a:lnSpc>
            </a:pPr>
            <a:r>
              <a:rPr lang="en-US" altLang="en-US" sz="4400" dirty="0"/>
              <a:t>Worst-case running time is </a:t>
            </a:r>
            <a:r>
              <a:rPr lang="en-US" altLang="en-US" sz="4400" dirty="0">
                <a:solidFill>
                  <a:schemeClr val="accent4"/>
                </a:solidFill>
                <a:latin typeface="Comic Sans MS" panose="030F0902030302020204" pitchFamily="66" charset="0"/>
              </a:rPr>
              <a:t>O(</a:t>
            </a:r>
            <a:r>
              <a:rPr lang="en-US" altLang="en-US" sz="4400" dirty="0" err="1">
                <a:solidFill>
                  <a:schemeClr val="accent4"/>
                </a:solidFill>
                <a:latin typeface="Comic Sans MS" panose="030F0902030302020204" pitchFamily="66" charset="0"/>
              </a:rPr>
              <a:t>n</a:t>
            </a:r>
            <a:r>
              <a:rPr lang="en-US" altLang="en-US" sz="4400" baseline="30000" dirty="0" err="1">
                <a:solidFill>
                  <a:schemeClr val="accent4"/>
                </a:solidFill>
                <a:latin typeface="Comic Sans MS" panose="030F0902030302020204" pitchFamily="66" charset="0"/>
              </a:rPr>
              <a:t>k</a:t>
            </a:r>
            <a:r>
              <a:rPr lang="en-US" altLang="en-US" sz="4400" dirty="0">
                <a:solidFill>
                  <a:schemeClr val="accent4"/>
                </a:solidFill>
                <a:latin typeface="Comic Sans MS" panose="030F0902030302020204" pitchFamily="66" charset="0"/>
              </a:rPr>
              <a:t>)</a:t>
            </a:r>
            <a:r>
              <a:rPr lang="en-US" altLang="en-US" sz="4400" dirty="0"/>
              <a:t>, for some constant k</a:t>
            </a:r>
          </a:p>
          <a:p>
            <a:pPr lvl="1">
              <a:lnSpc>
                <a:spcPct val="130000"/>
              </a:lnSpc>
            </a:pPr>
            <a:endParaRPr lang="en-US" altLang="en-US" sz="4400" dirty="0"/>
          </a:p>
          <a:p>
            <a:r>
              <a:rPr lang="en-US" altLang="en-US" sz="4400" dirty="0"/>
              <a:t>Examples of polynomial time: </a:t>
            </a:r>
          </a:p>
          <a:p>
            <a:pPr lvl="1"/>
            <a:r>
              <a:rPr lang="en-US" altLang="en-US" sz="4400" dirty="0"/>
              <a:t>O(n</a:t>
            </a:r>
            <a:r>
              <a:rPr lang="en-US" altLang="en-US" sz="4400" baseline="30000" dirty="0"/>
              <a:t>2</a:t>
            </a:r>
            <a:r>
              <a:rPr lang="en-US" altLang="en-US" sz="4400" dirty="0"/>
              <a:t>), O(n</a:t>
            </a:r>
            <a:r>
              <a:rPr lang="en-US" altLang="en-US" sz="4400" baseline="30000" dirty="0"/>
              <a:t>3</a:t>
            </a:r>
            <a:r>
              <a:rPr lang="en-US" altLang="en-US" sz="4400" dirty="0"/>
              <a:t>), O(1), O(n lg n) </a:t>
            </a:r>
          </a:p>
          <a:p>
            <a:r>
              <a:rPr lang="en-US" altLang="en-US" sz="4400" dirty="0"/>
              <a:t>Examples of non-polynomial time: </a:t>
            </a:r>
          </a:p>
          <a:p>
            <a:pPr lvl="1"/>
            <a:r>
              <a:rPr lang="en-US" altLang="en-US" sz="4400" dirty="0"/>
              <a:t>O(2</a:t>
            </a:r>
            <a:r>
              <a:rPr lang="en-US" altLang="en-US" sz="4400" i="1" baseline="30000" dirty="0"/>
              <a:t>n</a:t>
            </a:r>
            <a:r>
              <a:rPr lang="en-US" altLang="en-US" sz="4400" dirty="0"/>
              <a:t>), O(</a:t>
            </a:r>
            <a:r>
              <a:rPr lang="en-US" altLang="en-US" sz="4400" i="1" dirty="0" err="1"/>
              <a:t>n</a:t>
            </a:r>
            <a:r>
              <a:rPr lang="en-US" altLang="en-US" sz="4400" baseline="30000" dirty="0" err="1"/>
              <a:t>n</a:t>
            </a:r>
            <a:r>
              <a:rPr lang="en-US" altLang="en-US" sz="4400" dirty="0"/>
              <a:t>), O(</a:t>
            </a:r>
            <a:r>
              <a:rPr lang="en-US" altLang="en-US" sz="4400" i="1" dirty="0"/>
              <a:t>n</a:t>
            </a:r>
            <a:r>
              <a:rPr lang="en-US" altLang="en-US" sz="4400" dirty="0"/>
              <a:t>!)</a:t>
            </a:r>
          </a:p>
          <a:p>
            <a:pPr lvl="1">
              <a:lnSpc>
                <a:spcPct val="130000"/>
              </a:lnSpc>
            </a:pPr>
            <a:endParaRPr lang="en-US" alt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9128299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C1B0-6F5F-3833-4B44-D7A234C9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C1C82-5B4C-53CD-A6EF-4BEE27008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of problems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06149-46CE-72D3-6618-D926616ACB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en-US" sz="4400" dirty="0"/>
              <a:t>Problems in P (can be solved in polynomial time) are also called </a:t>
            </a:r>
            <a:r>
              <a:rPr lang="en-US" altLang="en-US" sz="4400" b="1" dirty="0">
                <a:solidFill>
                  <a:schemeClr val="accent4"/>
                </a:solidFill>
              </a:rPr>
              <a:t>tractable</a:t>
            </a:r>
            <a:r>
              <a:rPr lang="en-US" altLang="en-US" sz="4400" b="1" dirty="0">
                <a:solidFill>
                  <a:srgbClr val="008080"/>
                </a:solidFill>
              </a:rPr>
              <a:t> </a:t>
            </a:r>
            <a:r>
              <a:rPr lang="en-US" altLang="en-US" sz="4400" b="1" dirty="0">
                <a:solidFill>
                  <a:srgbClr val="002060"/>
                </a:solidFill>
              </a:rPr>
              <a:t>(easy)</a:t>
            </a:r>
          </a:p>
          <a:p>
            <a:pPr>
              <a:lnSpc>
                <a:spcPct val="130000"/>
              </a:lnSpc>
            </a:pPr>
            <a:r>
              <a:rPr lang="en-US" altLang="en-US" sz="4400" dirty="0"/>
              <a:t>Problems </a:t>
            </a:r>
            <a:r>
              <a:rPr lang="en-US" altLang="en-US" sz="4400" b="1" dirty="0"/>
              <a:t>not</a:t>
            </a:r>
            <a:r>
              <a:rPr lang="en-US" altLang="en-US" sz="4400" dirty="0"/>
              <a:t> in P (require super polynomial time) are </a:t>
            </a:r>
            <a:r>
              <a:rPr lang="en-US" altLang="en-US" sz="4400" b="1" dirty="0">
                <a:solidFill>
                  <a:schemeClr val="accent4"/>
                </a:solidFill>
              </a:rPr>
              <a:t>intractable</a:t>
            </a:r>
            <a:r>
              <a:rPr lang="en-US" altLang="en-US" sz="4400" b="1" dirty="0">
                <a:solidFill>
                  <a:srgbClr val="CC0000"/>
                </a:solidFill>
              </a:rPr>
              <a:t> </a:t>
            </a:r>
            <a:r>
              <a:rPr lang="en-US" altLang="en-US" sz="4400" b="1" dirty="0">
                <a:solidFill>
                  <a:srgbClr val="002060"/>
                </a:solidFill>
              </a:rPr>
              <a:t>(hard)</a:t>
            </a:r>
          </a:p>
          <a:p>
            <a:pPr lvl="1">
              <a:lnSpc>
                <a:spcPct val="130000"/>
              </a:lnSpc>
            </a:pPr>
            <a:r>
              <a:rPr lang="en-US" altLang="en-US" sz="4400" dirty="0"/>
              <a:t>Can be solved in reasonable time only for small inputs</a:t>
            </a:r>
          </a:p>
          <a:p>
            <a:pPr lvl="1">
              <a:lnSpc>
                <a:spcPct val="130000"/>
              </a:lnSpc>
            </a:pPr>
            <a:r>
              <a:rPr lang="en-US" altLang="en-US" sz="4400" dirty="0"/>
              <a:t>Or, can not be solved at all </a:t>
            </a:r>
          </a:p>
          <a:p>
            <a:pPr>
              <a:lnSpc>
                <a:spcPct val="130000"/>
              </a:lnSpc>
            </a:pPr>
            <a:r>
              <a:rPr lang="en-US" altLang="en-US" sz="4400" dirty="0"/>
              <a:t>Are </a:t>
            </a:r>
            <a:r>
              <a:rPr lang="en-US" altLang="en-US" sz="4400" dirty="0">
                <a:solidFill>
                  <a:schemeClr val="accent4"/>
                </a:solidFill>
              </a:rPr>
              <a:t>non-polynomial</a:t>
            </a:r>
            <a:r>
              <a:rPr lang="en-US" altLang="en-US" sz="4400" dirty="0"/>
              <a:t> algorithms always </a:t>
            </a:r>
            <a:r>
              <a:rPr lang="en-US" altLang="en-US" sz="4400" dirty="0">
                <a:solidFill>
                  <a:schemeClr val="accent4"/>
                </a:solidFill>
              </a:rPr>
              <a:t>worst</a:t>
            </a:r>
            <a:r>
              <a:rPr lang="en-US" altLang="en-US" sz="4400" dirty="0"/>
              <a:t> than </a:t>
            </a:r>
            <a:r>
              <a:rPr lang="en-US" altLang="en-US" sz="4400" dirty="0">
                <a:solidFill>
                  <a:schemeClr val="accent4"/>
                </a:solidFill>
              </a:rPr>
              <a:t>polynomial</a:t>
            </a:r>
            <a:r>
              <a:rPr lang="en-US" altLang="en-US" sz="4400" dirty="0"/>
              <a:t> algorithms?</a:t>
            </a:r>
          </a:p>
          <a:p>
            <a:pPr lvl="1">
              <a:lnSpc>
                <a:spcPct val="130000"/>
              </a:lnSpc>
              <a:buFontTx/>
              <a:buNone/>
            </a:pPr>
            <a:r>
              <a:rPr lang="en-US" altLang="ko-KR" sz="4400" i="1" dirty="0">
                <a:ea typeface="굴림" panose="020B0600000101010101" pitchFamily="34" charset="-127"/>
              </a:rPr>
              <a:t>	- n</a:t>
            </a:r>
            <a:r>
              <a:rPr lang="en-US" altLang="ko-KR" sz="4400" baseline="30000" dirty="0">
                <a:ea typeface="굴림" panose="020B0600000101010101" pitchFamily="34" charset="-127"/>
              </a:rPr>
              <a:t>1,000,000</a:t>
            </a:r>
            <a:r>
              <a:rPr lang="en-US" altLang="ko-KR" sz="4400" dirty="0">
                <a:ea typeface="굴림" panose="020B0600000101010101" pitchFamily="34" charset="-127"/>
              </a:rPr>
              <a:t> is </a:t>
            </a:r>
            <a:r>
              <a:rPr lang="en-US" altLang="ko-KR" sz="4400" i="1" dirty="0">
                <a:ea typeface="굴림" panose="020B0600000101010101" pitchFamily="34" charset="-127"/>
              </a:rPr>
              <a:t>technically</a:t>
            </a:r>
            <a:r>
              <a:rPr lang="en-US" altLang="ko-KR" sz="4400" dirty="0">
                <a:ea typeface="굴림" panose="020B0600000101010101" pitchFamily="34" charset="-127"/>
              </a:rPr>
              <a:t> </a:t>
            </a:r>
            <a:r>
              <a:rPr lang="en-US" altLang="ko-KR" sz="4400" dirty="0">
                <a:solidFill>
                  <a:schemeClr val="accent4"/>
                </a:solidFill>
                <a:ea typeface="굴림" panose="020B0600000101010101" pitchFamily="34" charset="-127"/>
              </a:rPr>
              <a:t>tractable</a:t>
            </a:r>
            <a:r>
              <a:rPr lang="en-US" altLang="ko-KR" sz="4400" dirty="0">
                <a:ea typeface="굴림" panose="020B0600000101010101" pitchFamily="34" charset="-127"/>
              </a:rPr>
              <a:t>, but really impossible   </a:t>
            </a:r>
          </a:p>
          <a:p>
            <a:pPr lvl="1">
              <a:lnSpc>
                <a:spcPct val="130000"/>
              </a:lnSpc>
              <a:buFontTx/>
              <a:buNone/>
            </a:pPr>
            <a:r>
              <a:rPr lang="en-US" altLang="ko-KR" sz="4400" dirty="0">
                <a:ea typeface="굴림" panose="020B0600000101010101" pitchFamily="34" charset="-127"/>
              </a:rPr>
              <a:t>   - </a:t>
            </a:r>
            <a:r>
              <a:rPr lang="en-US" altLang="ko-KR" sz="4400" i="1" dirty="0" err="1">
                <a:ea typeface="굴림" panose="020B0600000101010101" pitchFamily="34" charset="-127"/>
              </a:rPr>
              <a:t>n</a:t>
            </a:r>
            <a:r>
              <a:rPr lang="en-US" altLang="ko-KR" sz="4400" baseline="30000" dirty="0" err="1">
                <a:ea typeface="굴림" panose="020B0600000101010101" pitchFamily="34" charset="-127"/>
              </a:rPr>
              <a:t>log</a:t>
            </a:r>
            <a:r>
              <a:rPr lang="en-US" altLang="ko-KR" sz="4400" baseline="30000" dirty="0">
                <a:ea typeface="굴림" panose="020B0600000101010101" pitchFamily="34" charset="-127"/>
              </a:rPr>
              <a:t> log log </a:t>
            </a:r>
            <a:r>
              <a:rPr lang="en-US" altLang="ko-KR" sz="4400" i="1" baseline="30000" dirty="0">
                <a:ea typeface="굴림" panose="020B0600000101010101" pitchFamily="34" charset="-127"/>
              </a:rPr>
              <a:t>n</a:t>
            </a:r>
            <a:r>
              <a:rPr lang="en-US" altLang="ko-KR" sz="4400" dirty="0">
                <a:ea typeface="굴림" panose="020B0600000101010101" pitchFamily="34" charset="-127"/>
              </a:rPr>
              <a:t> is </a:t>
            </a:r>
            <a:r>
              <a:rPr lang="en-US" altLang="ko-KR" sz="4400" i="1" dirty="0">
                <a:ea typeface="굴림" panose="020B0600000101010101" pitchFamily="34" charset="-127"/>
              </a:rPr>
              <a:t>technically</a:t>
            </a:r>
            <a:r>
              <a:rPr lang="en-US" altLang="ko-KR" sz="4400" dirty="0">
                <a:ea typeface="굴림" panose="020B0600000101010101" pitchFamily="34" charset="-127"/>
              </a:rPr>
              <a:t> </a:t>
            </a:r>
            <a:r>
              <a:rPr lang="en-US" altLang="ko-KR" sz="4400" dirty="0">
                <a:solidFill>
                  <a:schemeClr val="accent4"/>
                </a:solidFill>
                <a:ea typeface="굴림" panose="020B0600000101010101" pitchFamily="34" charset="-127"/>
              </a:rPr>
              <a:t>intractable</a:t>
            </a:r>
            <a:r>
              <a:rPr lang="en-US" altLang="ko-KR" sz="4400" dirty="0">
                <a:ea typeface="굴림" panose="020B0600000101010101" pitchFamily="34" charset="-127"/>
              </a:rPr>
              <a:t>, but easy</a:t>
            </a:r>
            <a:endParaRPr lang="en-US" altLang="en-US" sz="4400" dirty="0">
              <a:ea typeface="굴림" panose="020B0600000101010101" pitchFamily="34" charset="-127"/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8655911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7E099-7A4C-35E7-E063-10395F1E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12028-BB98-5374-69B1-868D6B7E2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of problems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DDE5D-77ED-1CC5-4E30-8F7AF1E7D0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NP can be classified in various categories based on their degree of difficulty, e.g.,</a:t>
            </a:r>
          </a:p>
          <a:p>
            <a:pPr lvl="1"/>
            <a:r>
              <a:rPr lang="en-US" altLang="en-US" sz="4400" dirty="0"/>
              <a:t>NP</a:t>
            </a:r>
          </a:p>
          <a:p>
            <a:pPr lvl="1"/>
            <a:r>
              <a:rPr lang="en-US" altLang="en-US" sz="4400" dirty="0"/>
              <a:t>NP-hard</a:t>
            </a:r>
          </a:p>
          <a:p>
            <a:pPr lvl="1"/>
            <a:r>
              <a:rPr lang="en-US" altLang="en-US" sz="4400" dirty="0"/>
              <a:t>NP-complete</a:t>
            </a:r>
          </a:p>
          <a:p>
            <a:r>
              <a:rPr lang="en-US" altLang="en-US" sz="4400" dirty="0"/>
              <a:t>Let’s define NP algorithms and NP problems …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634342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50CC-3AB5-B568-5D53-5E6526D1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73BDB-1C2B-52F1-52BE-A98480747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NP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5528F-CAC8-7604-1A70-C3A9E402D1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533400" indent="-533400">
              <a:lnSpc>
                <a:spcPct val="130000"/>
              </a:lnSpc>
              <a:buFontTx/>
              <a:buNone/>
            </a:pPr>
            <a:r>
              <a:rPr lang="en-US" altLang="en-US" sz="4400" b="1" dirty="0"/>
              <a:t>Nondeterministic algorithm</a:t>
            </a:r>
            <a:r>
              <a:rPr lang="en-US" altLang="en-US" sz="4400" dirty="0"/>
              <a:t> = two stage procedure:</a:t>
            </a:r>
          </a:p>
          <a:p>
            <a:pPr marL="533400" indent="-533400">
              <a:lnSpc>
                <a:spcPct val="130000"/>
              </a:lnSpc>
              <a:buFontTx/>
              <a:buAutoNum type="arabicParenR"/>
            </a:pPr>
            <a:r>
              <a:rPr lang="en-US" altLang="en-US" sz="4400" dirty="0"/>
              <a:t>Nondeterministic (“guessing”) stage: </a:t>
            </a:r>
          </a:p>
          <a:p>
            <a:pPr marL="914400" lvl="1" indent="-457200">
              <a:lnSpc>
                <a:spcPct val="130000"/>
              </a:lnSpc>
              <a:buFontTx/>
              <a:buNone/>
            </a:pPr>
            <a:r>
              <a:rPr lang="en-US" altLang="en-US" sz="4400" dirty="0"/>
              <a:t>	generate randomly an arbitrary string that can be thought of as a candidate solution (“certificate”)</a:t>
            </a:r>
          </a:p>
          <a:p>
            <a:pPr marL="533400" indent="-533400">
              <a:lnSpc>
                <a:spcPct val="130000"/>
              </a:lnSpc>
              <a:buFontTx/>
              <a:buAutoNum type="arabicParenR"/>
            </a:pPr>
            <a:r>
              <a:rPr lang="en-US" altLang="en-US" sz="4400" dirty="0"/>
              <a:t>Deterministic (“verification”) stage:</a:t>
            </a:r>
          </a:p>
          <a:p>
            <a:pPr marL="914400" lvl="1" indent="-457200">
              <a:lnSpc>
                <a:spcPct val="130000"/>
              </a:lnSpc>
              <a:buFontTx/>
              <a:buNone/>
            </a:pPr>
            <a:r>
              <a:rPr lang="en-US" altLang="en-US" sz="4400" dirty="0"/>
              <a:t>	take the certificate and the instance to the problem and returns YES if the certificate represents a solution</a:t>
            </a:r>
          </a:p>
          <a:p>
            <a:pPr marL="533400" indent="-533400">
              <a:lnSpc>
                <a:spcPct val="130000"/>
              </a:lnSpc>
              <a:buFontTx/>
              <a:buNone/>
            </a:pPr>
            <a:r>
              <a:rPr lang="en-US" altLang="en-US" sz="4400" b="1" dirty="0"/>
              <a:t>NP algorithms (Nondeterministic polynomial)</a:t>
            </a:r>
          </a:p>
          <a:p>
            <a:pPr marL="914400" lvl="1" indent="-457200">
              <a:lnSpc>
                <a:spcPct val="130000"/>
              </a:lnSpc>
              <a:buFontTx/>
              <a:buNone/>
            </a:pPr>
            <a:r>
              <a:rPr lang="en-US" altLang="en-US" sz="4400" dirty="0"/>
              <a:t>	verification stage is polynomial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330717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15973</TotalTime>
  <Words>2706</Words>
  <Application>Microsoft Macintosh PowerPoint</Application>
  <PresentationFormat>Custom</PresentationFormat>
  <Paragraphs>275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Open Sans Light</vt:lpstr>
      <vt:lpstr>Comic Sans MS</vt:lpstr>
      <vt:lpstr>Avenir Medium</vt:lpstr>
      <vt:lpstr>Avenir</vt:lpstr>
      <vt:lpstr>Monotype Corsiva</vt:lpstr>
      <vt:lpstr>Open Sans ExtraBold</vt:lpstr>
      <vt:lpstr>Arial</vt:lpstr>
      <vt:lpstr>Open Sans Semibold</vt:lpstr>
      <vt:lpstr>Avenir Book</vt:lpstr>
      <vt:lpstr>Cambria Math</vt:lpstr>
      <vt:lpstr>Helvetica Neue Medium</vt:lpstr>
      <vt:lpstr>Calibri</vt:lpstr>
      <vt:lpstr>OCRB</vt:lpstr>
      <vt:lpstr>Wingdings</vt:lpstr>
      <vt:lpstr>21_BasicWhite</vt:lpstr>
      <vt:lpstr>NP-Completeness</vt:lpstr>
      <vt:lpstr>Outline Materials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Polynomial time</vt:lpstr>
      <vt:lpstr>Polynomial time</vt:lpstr>
      <vt:lpstr>Polynomial time</vt:lpstr>
      <vt:lpstr>Polynomial time</vt:lpstr>
      <vt:lpstr>Polynomial time</vt:lpstr>
      <vt:lpstr>Polynomial time</vt:lpstr>
      <vt:lpstr>Polynomial time</vt:lpstr>
      <vt:lpstr>Polynomial time</vt:lpstr>
      <vt:lpstr>Polynomial time</vt:lpstr>
      <vt:lpstr>Polynomial time</vt:lpstr>
      <vt:lpstr>Polynomial time</vt:lpstr>
      <vt:lpstr>Polynomial time verification</vt:lpstr>
      <vt:lpstr>Polynomial time verification</vt:lpstr>
      <vt:lpstr>Polynomial time verification</vt:lpstr>
      <vt:lpstr>Polynomial time verification</vt:lpstr>
      <vt:lpstr>Polynomial time verification</vt:lpstr>
      <vt:lpstr>Polynomial time verification</vt:lpstr>
      <vt:lpstr>Polynomial time verification</vt:lpstr>
      <vt:lpstr>Reduction method</vt:lpstr>
      <vt:lpstr>Reduction Method</vt:lpstr>
      <vt:lpstr>Reduction Method</vt:lpstr>
      <vt:lpstr>Reduction Method</vt:lpstr>
      <vt:lpstr>Reduction Method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62</cp:revision>
  <dcterms:created xsi:type="dcterms:W3CDTF">2023-06-13T08:42:51Z</dcterms:created>
  <dcterms:modified xsi:type="dcterms:W3CDTF">2023-07-27T09:54:44Z</dcterms:modified>
</cp:coreProperties>
</file>